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2" r:id="rId5"/>
    <p:sldId id="277" r:id="rId6"/>
    <p:sldId id="264" r:id="rId7"/>
    <p:sldId id="265" r:id="rId8"/>
    <p:sldId id="266" r:id="rId9"/>
    <p:sldId id="267" r:id="rId10"/>
    <p:sldId id="268" r:id="rId11"/>
    <p:sldId id="269" r:id="rId12"/>
    <p:sldId id="270" r:id="rId13"/>
    <p:sldId id="274" r:id="rId14"/>
    <p:sldId id="276" r:id="rId15"/>
  </p:sldIdLst>
  <p:sldSz cx="9144000" cy="6858000" type="screen4x3"/>
  <p:notesSz cx="6797675" cy="9926638"/>
  <p:custDataLst>
    <p:tags r:id="rId17"/>
  </p:custDataLst>
  <p:defaultTextStyle>
    <a:defPPr>
      <a:defRPr lang="nb-NO"/>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sen Andreas" initials="DA" lastIdx="0" clrIdx="0">
    <p:extLst>
      <p:ext uri="{19B8F6BF-5375-455C-9EA6-DF929625EA0E}">
        <p15:presenceInfo xmlns:p15="http://schemas.microsoft.com/office/powerpoint/2012/main" userId="S-1-5-21-4089205863-693713073-169171527-433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3" autoAdjust="0"/>
    <p:restoredTop sz="76606" autoAdjust="0"/>
  </p:normalViewPr>
  <p:slideViewPr>
    <p:cSldViewPr>
      <p:cViewPr varScale="1">
        <p:scale>
          <a:sx n="97" d="100"/>
          <a:sy n="97" d="100"/>
        </p:scale>
        <p:origin x="2310" y="84"/>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E62E0E1-C2C1-4730-B0C3-799DBBF354DB}" type="datetimeFigureOut">
              <a:rPr lang="nb-NO" smtClean="0"/>
              <a:t>06.03.2025</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199B843-D419-4001-B80B-AB0DF099CECF}" type="slidenum">
              <a:rPr lang="nb-NO" smtClean="0"/>
              <a:t>‹#›</a:t>
            </a:fld>
            <a:endParaRPr lang="nb-NO"/>
          </a:p>
        </p:txBody>
      </p:sp>
    </p:spTree>
    <p:extLst>
      <p:ext uri="{BB962C8B-B14F-4D97-AF65-F5344CB8AC3E}">
        <p14:creationId xmlns:p14="http://schemas.microsoft.com/office/powerpoint/2010/main" val="273981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sz="1200" b="0" i="0" u="none" strike="noStrike" kern="1200" baseline="0">
              <a:solidFill>
                <a:schemeClr val="tx1"/>
              </a:solidFill>
              <a:latin typeface="+mn-lt"/>
              <a:ea typeface="+mn-ea"/>
              <a:cs typeface="+mn-cs"/>
            </a:endParaRPr>
          </a:p>
        </p:txBody>
      </p:sp>
      <p:sp>
        <p:nvSpPr>
          <p:cNvPr id="4" name="Plassholder for lysbildenummer 3"/>
          <p:cNvSpPr>
            <a:spLocks noGrp="1"/>
          </p:cNvSpPr>
          <p:nvPr>
            <p:ph type="sldNum" sz="quarter" idx="5"/>
          </p:nvPr>
        </p:nvSpPr>
        <p:spPr/>
        <p:txBody>
          <a:bodyPr/>
          <a:lstStyle/>
          <a:p>
            <a:fld id="{F199B843-D419-4001-B80B-AB0DF099CECF}" type="slidenum">
              <a:rPr lang="nb-NO" smtClean="0"/>
              <a:t>1</a:t>
            </a:fld>
            <a:endParaRPr lang="nb-NO"/>
          </a:p>
        </p:txBody>
      </p:sp>
    </p:spTree>
    <p:extLst>
      <p:ext uri="{BB962C8B-B14F-4D97-AF65-F5344CB8AC3E}">
        <p14:creationId xmlns:p14="http://schemas.microsoft.com/office/powerpoint/2010/main" val="1617166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kern="1200" baseline="0">
                <a:solidFill>
                  <a:schemeClr val="tx1"/>
                </a:solidFill>
                <a:latin typeface="+mn-lt"/>
                <a:ea typeface="+mn-ea"/>
                <a:cs typeface="+mn-cs"/>
              </a:rPr>
              <a:t>Se også prosedyrebeskrivelse for ForBedring</a:t>
            </a:r>
          </a:p>
          <a:p>
            <a:r>
              <a:rPr lang="nb-NO" sz="1200" b="0" i="0" u="none" strike="noStrike" kern="1200" baseline="0">
                <a:solidFill>
                  <a:schemeClr val="tx1"/>
                </a:solidFill>
                <a:latin typeface="+mn-lt"/>
                <a:ea typeface="+mn-ea"/>
                <a:cs typeface="+mn-cs"/>
              </a:rPr>
              <a:t>NB! Analysen kan også avdekke at problemstillingen, helt eller delvis hører hjemme i kategori 2 i grovsorteringen. Den må i tilfelle, helt eller delvis, sendes dit</a:t>
            </a:r>
          </a:p>
        </p:txBody>
      </p:sp>
      <p:sp>
        <p:nvSpPr>
          <p:cNvPr id="4" name="Plassholder for lysbildenummer 3"/>
          <p:cNvSpPr>
            <a:spLocks noGrp="1"/>
          </p:cNvSpPr>
          <p:nvPr>
            <p:ph type="sldNum" sz="quarter" idx="5"/>
          </p:nvPr>
        </p:nvSpPr>
        <p:spPr/>
        <p:txBody>
          <a:bodyPr/>
          <a:lstStyle/>
          <a:p>
            <a:fld id="{F199B843-D419-4001-B80B-AB0DF099CECF}" type="slidenum">
              <a:rPr lang="nb-NO" smtClean="0"/>
              <a:t>3</a:t>
            </a:fld>
            <a:endParaRPr lang="nb-NO"/>
          </a:p>
        </p:txBody>
      </p:sp>
    </p:spTree>
    <p:extLst>
      <p:ext uri="{BB962C8B-B14F-4D97-AF65-F5344CB8AC3E}">
        <p14:creationId xmlns:p14="http://schemas.microsoft.com/office/powerpoint/2010/main" val="392393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kern="1200" baseline="0">
                <a:solidFill>
                  <a:schemeClr val="tx1"/>
                </a:solidFill>
                <a:latin typeface="+mn-lt"/>
                <a:ea typeface="+mn-ea"/>
                <a:cs typeface="+mn-cs"/>
              </a:rPr>
              <a:t>I små enheter med 5-10 ansatte kan det i mange sammenhenger være hensiktsmessig at alle ansatte er med i teamet. </a:t>
            </a:r>
          </a:p>
          <a:p>
            <a:r>
              <a:rPr lang="nb-NO" sz="1200" b="0" i="0" u="none" strike="noStrike" kern="1200" baseline="0">
                <a:solidFill>
                  <a:schemeClr val="tx1"/>
                </a:solidFill>
                <a:latin typeface="+mn-lt"/>
                <a:ea typeface="+mn-ea"/>
                <a:cs typeface="+mn-cs"/>
              </a:rPr>
              <a:t>I større enheter kan en «tommelfingerregel» være team på 5-7 personer som får ansvar med å følge opp en konkret prioritert problemstilling.</a:t>
            </a:r>
          </a:p>
          <a:p>
            <a:endParaRPr lang="nb-NO" sz="1200" b="0" i="0" u="none" strike="noStrike" kern="1200" baseline="0">
              <a:solidFill>
                <a:schemeClr val="tx1"/>
              </a:solidFill>
              <a:latin typeface="+mn-lt"/>
              <a:ea typeface="+mn-ea"/>
              <a:cs typeface="+mn-cs"/>
            </a:endParaRPr>
          </a:p>
          <a:p>
            <a:r>
              <a:rPr lang="nb-NO" sz="1200" b="0" i="0" u="none" strike="noStrike" kern="1200" baseline="0">
                <a:solidFill>
                  <a:schemeClr val="tx1"/>
                </a:solidFill>
                <a:latin typeface="+mn-lt"/>
                <a:ea typeface="+mn-ea"/>
                <a:cs typeface="+mn-cs"/>
              </a:rPr>
              <a:t>Det må være en som er ansvarlig for å lede forbedringsarbeidet for å unngå misforståelser og pulverisering av ansvar. Det er ofte en fordel om de øvrige rollene også defineres og beskrives.</a:t>
            </a:r>
          </a:p>
          <a:p>
            <a:endParaRPr lang="nb-NO" sz="1200" b="0" i="0" u="none" strike="noStrike" kern="1200" baseline="0">
              <a:solidFill>
                <a:schemeClr val="tx1"/>
              </a:solidFill>
              <a:latin typeface="+mn-lt"/>
              <a:ea typeface="+mn-ea"/>
              <a:cs typeface="+mn-cs"/>
            </a:endParaRPr>
          </a:p>
          <a:p>
            <a:r>
              <a:rPr lang="nb-NO" sz="1200" b="0" i="0" u="none" strike="noStrike" kern="1200" baseline="0">
                <a:solidFill>
                  <a:schemeClr val="tx1"/>
                </a:solidFill>
                <a:latin typeface="+mn-lt"/>
                <a:ea typeface="+mn-ea"/>
                <a:cs typeface="+mn-cs"/>
              </a:rPr>
              <a:t>I større forbedringsarbeid kan være nødvendig med flere deltakere. Vær da oppmerksom på behovet for å organisere arbeidet på en oversiktlig måte. Bør man f.eks. dele opp arbeidet i undergrupper.  </a:t>
            </a:r>
          </a:p>
          <a:p>
            <a:endParaRPr lang="nb-NO"/>
          </a:p>
        </p:txBody>
      </p:sp>
      <p:sp>
        <p:nvSpPr>
          <p:cNvPr id="4" name="Plassholder for lysbildenummer 3"/>
          <p:cNvSpPr>
            <a:spLocks noGrp="1"/>
          </p:cNvSpPr>
          <p:nvPr>
            <p:ph type="sldNum" sz="quarter" idx="5"/>
          </p:nvPr>
        </p:nvSpPr>
        <p:spPr/>
        <p:txBody>
          <a:bodyPr/>
          <a:lstStyle/>
          <a:p>
            <a:fld id="{F199B843-D419-4001-B80B-AB0DF099CECF}" type="slidenum">
              <a:rPr lang="nb-NO" smtClean="0"/>
              <a:t>4</a:t>
            </a:fld>
            <a:endParaRPr lang="nb-NO"/>
          </a:p>
        </p:txBody>
      </p:sp>
    </p:spTree>
    <p:extLst>
      <p:ext uri="{BB962C8B-B14F-4D97-AF65-F5344CB8AC3E}">
        <p14:creationId xmlns:p14="http://schemas.microsoft.com/office/powerpoint/2010/main" val="3240372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lnSpc>
                <a:spcPct val="115000"/>
              </a:lnSpc>
              <a:spcAft>
                <a:spcPts val="1000"/>
              </a:spcAft>
            </a:pPr>
            <a:endParaRPr lang="nb-NO" sz="1200" b="1" i="0" baseline="0">
              <a:solidFill>
                <a:srgbClr val="0C2D83"/>
              </a:solidFill>
              <a:latin typeface="Arial" panose="020B0604020202020204" pitchFamily="34" charset="0"/>
              <a:ea typeface="Calibri" panose="020F0502020204030204"/>
              <a:cs typeface="Arial" panose="020B0604020202020204" pitchFamily="34" charset="0"/>
            </a:endParaRPr>
          </a:p>
          <a:p>
            <a:pPr algn="l">
              <a:lnSpc>
                <a:spcPct val="115000"/>
              </a:lnSpc>
              <a:spcAft>
                <a:spcPts val="1000"/>
              </a:spcAft>
            </a:pPr>
            <a:endParaRPr lang="nb-NO" sz="1200" b="1" i="0" baseline="0">
              <a:solidFill>
                <a:srgbClr val="0C2D83"/>
              </a:solidFill>
              <a:latin typeface="Arial" panose="020B0604020202020204" pitchFamily="34" charset="0"/>
              <a:ea typeface="Calibri" panose="020F0502020204030204"/>
              <a:cs typeface="Arial" panose="020B0604020202020204" pitchFamily="34" charset="0"/>
            </a:endParaRPr>
          </a:p>
        </p:txBody>
      </p:sp>
      <p:sp>
        <p:nvSpPr>
          <p:cNvPr id="4" name="Plassholder for lysbildenummer 3"/>
          <p:cNvSpPr>
            <a:spLocks noGrp="1"/>
          </p:cNvSpPr>
          <p:nvPr>
            <p:ph type="sldNum" sz="quarter" idx="5"/>
          </p:nvPr>
        </p:nvSpPr>
        <p:spPr/>
        <p:txBody>
          <a:bodyPr/>
          <a:lstStyle/>
          <a:p>
            <a:fld id="{F199B843-D419-4001-B80B-AB0DF099CECF}" type="slidenum">
              <a:rPr lang="nb-NO" smtClean="0"/>
              <a:t>5</a:t>
            </a:fld>
            <a:endParaRPr lang="nb-NO"/>
          </a:p>
        </p:txBody>
      </p:sp>
    </p:spTree>
    <p:extLst>
      <p:ext uri="{BB962C8B-B14F-4D97-AF65-F5344CB8AC3E}">
        <p14:creationId xmlns:p14="http://schemas.microsoft.com/office/powerpoint/2010/main" val="3818898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F199B843-D419-4001-B80B-AB0DF099CECF}" type="slidenum">
              <a:rPr lang="nb-NO" smtClean="0"/>
              <a:t>6</a:t>
            </a:fld>
            <a:endParaRPr lang="nb-NO"/>
          </a:p>
        </p:txBody>
      </p:sp>
    </p:spTree>
    <p:extLst>
      <p:ext uri="{BB962C8B-B14F-4D97-AF65-F5344CB8AC3E}">
        <p14:creationId xmlns:p14="http://schemas.microsoft.com/office/powerpoint/2010/main" val="289287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F199B843-D419-4001-B80B-AB0DF099CECF}" type="slidenum">
              <a:rPr lang="nb-NO" smtClean="0"/>
              <a:t>7</a:t>
            </a:fld>
            <a:endParaRPr lang="nb-NO"/>
          </a:p>
        </p:txBody>
      </p:sp>
    </p:spTree>
    <p:extLst>
      <p:ext uri="{BB962C8B-B14F-4D97-AF65-F5344CB8AC3E}">
        <p14:creationId xmlns:p14="http://schemas.microsoft.com/office/powerpoint/2010/main" val="3725859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sz="1200" b="0" i="0" u="none" strike="noStrike" kern="1200" baseline="0">
              <a:solidFill>
                <a:schemeClr val="tx1"/>
              </a:solidFill>
              <a:latin typeface="+mn-lt"/>
              <a:ea typeface="+mn-ea"/>
              <a:cs typeface="+mn-cs"/>
            </a:endParaRPr>
          </a:p>
        </p:txBody>
      </p:sp>
      <p:sp>
        <p:nvSpPr>
          <p:cNvPr id="4" name="Plassholder for lysbildenummer 3"/>
          <p:cNvSpPr>
            <a:spLocks noGrp="1"/>
          </p:cNvSpPr>
          <p:nvPr>
            <p:ph type="sldNum" sz="quarter" idx="5"/>
          </p:nvPr>
        </p:nvSpPr>
        <p:spPr/>
        <p:txBody>
          <a:bodyPr/>
          <a:lstStyle/>
          <a:p>
            <a:fld id="{F199B843-D419-4001-B80B-AB0DF099CECF}" type="slidenum">
              <a:rPr lang="nb-NO" smtClean="0"/>
              <a:t>10</a:t>
            </a:fld>
            <a:endParaRPr lang="nb-NO"/>
          </a:p>
        </p:txBody>
      </p:sp>
    </p:spTree>
    <p:extLst>
      <p:ext uri="{BB962C8B-B14F-4D97-AF65-F5344CB8AC3E}">
        <p14:creationId xmlns:p14="http://schemas.microsoft.com/office/powerpoint/2010/main" val="1374536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sz="1200" b="0" i="0" u="none" strike="noStrike" kern="1200" baseline="0">
              <a:solidFill>
                <a:schemeClr val="tx1"/>
              </a:solidFill>
              <a:latin typeface="+mn-lt"/>
              <a:ea typeface="+mn-ea"/>
              <a:cs typeface="+mn-cs"/>
            </a:endParaRPr>
          </a:p>
        </p:txBody>
      </p:sp>
      <p:sp>
        <p:nvSpPr>
          <p:cNvPr id="4" name="Plassholder for lysbildenummer 3"/>
          <p:cNvSpPr>
            <a:spLocks noGrp="1"/>
          </p:cNvSpPr>
          <p:nvPr>
            <p:ph type="sldNum" sz="quarter" idx="5"/>
          </p:nvPr>
        </p:nvSpPr>
        <p:spPr/>
        <p:txBody>
          <a:bodyPr/>
          <a:lstStyle/>
          <a:p>
            <a:fld id="{F199B843-D419-4001-B80B-AB0DF099CECF}" type="slidenum">
              <a:rPr lang="nb-NO" smtClean="0"/>
              <a:t>11</a:t>
            </a:fld>
            <a:endParaRPr lang="nb-NO"/>
          </a:p>
        </p:txBody>
      </p:sp>
    </p:spTree>
    <p:extLst>
      <p:ext uri="{BB962C8B-B14F-4D97-AF65-F5344CB8AC3E}">
        <p14:creationId xmlns:p14="http://schemas.microsoft.com/office/powerpoint/2010/main" val="1842405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BE420F-1C95-443C-9845-B8E0F11EFED9}"/>
              </a:ext>
            </a:extLst>
          </p:cNvPr>
          <p:cNvSpPr>
            <a:spLocks noGrp="1"/>
          </p:cNvSpPr>
          <p:nvPr>
            <p:ph type="ctrTitle"/>
          </p:nvPr>
        </p:nvSpPr>
        <p:spPr>
          <a:xfrm>
            <a:off x="1143000" y="1122363"/>
            <a:ext cx="6858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F2981DE9-D2CC-4204-8E0F-0EE42ECF902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386E50FE-D187-42A4-A55B-98D3BC8F7682}"/>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a16="http://schemas.microsoft.com/office/drawing/2014/main" id="{2A8FD3F4-04BB-489E-92D1-A5318B7A38AE}"/>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a16="http://schemas.microsoft.com/office/drawing/2014/main" id="{F3853461-B58F-49F3-B8A5-BA9CF28D364F}"/>
              </a:ext>
            </a:extLst>
          </p:cNvPr>
          <p:cNvSpPr>
            <a:spLocks noGrp="1"/>
          </p:cNvSpPr>
          <p:nvPr>
            <p:ph type="sldNum" sz="quarter" idx="12"/>
          </p:nvPr>
        </p:nvSpPr>
        <p:spPr/>
        <p:txBody>
          <a:bodyPr/>
          <a:lstStyle>
            <a:lvl1pPr>
              <a:defRPr/>
            </a:lvl1pPr>
          </a:lstStyle>
          <a:p>
            <a:fld id="{C2F68949-87BF-454E-BD28-10BA6D8784B1}" type="slidenum">
              <a:rPr lang="nb-NO" altLang="nb-NO"/>
              <a:t>‹#›</a:t>
            </a:fld>
            <a:endParaRPr lang="nb-NO" altLang="nb-NO"/>
          </a:p>
        </p:txBody>
      </p:sp>
    </p:spTree>
    <p:extLst>
      <p:ext uri="{BB962C8B-B14F-4D97-AF65-F5344CB8AC3E}">
        <p14:creationId xmlns:p14="http://schemas.microsoft.com/office/powerpoint/2010/main" val="284131244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F387B7A-80FB-476F-A376-FA9AC16BE3A5}"/>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AF9ACD81-AA5C-427E-9AFA-098FE2703D74}"/>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B9960D6-1129-4A08-832A-D7F547AC2014}"/>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a16="http://schemas.microsoft.com/office/drawing/2014/main" id="{A501B281-35D6-4AE6-A3D9-1EB904288060}"/>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a16="http://schemas.microsoft.com/office/drawing/2014/main" id="{3BDCC81A-5BC0-4697-AC8E-75C703983EC5}"/>
              </a:ext>
            </a:extLst>
          </p:cNvPr>
          <p:cNvSpPr>
            <a:spLocks noGrp="1"/>
          </p:cNvSpPr>
          <p:nvPr>
            <p:ph type="sldNum" sz="quarter" idx="12"/>
          </p:nvPr>
        </p:nvSpPr>
        <p:spPr/>
        <p:txBody>
          <a:bodyPr/>
          <a:lstStyle>
            <a:lvl1pPr>
              <a:defRPr/>
            </a:lvl1pPr>
          </a:lstStyle>
          <a:p>
            <a:fld id="{0D02E748-9043-44C6-88D1-BA5CD2D61AD1}" type="slidenum">
              <a:rPr lang="nb-NO" altLang="nb-NO"/>
              <a:t>‹#›</a:t>
            </a:fld>
            <a:endParaRPr lang="nb-NO" altLang="nb-NO"/>
          </a:p>
        </p:txBody>
      </p:sp>
    </p:spTree>
    <p:extLst>
      <p:ext uri="{BB962C8B-B14F-4D97-AF65-F5344CB8AC3E}">
        <p14:creationId xmlns:p14="http://schemas.microsoft.com/office/powerpoint/2010/main" val="139653504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40B25014-4ED7-491C-AF77-D96C74D8422D}"/>
              </a:ext>
            </a:extLst>
          </p:cNvPr>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05EC6998-DDD3-4945-9848-93B116908D24}"/>
              </a:ext>
            </a:extLst>
          </p:cNvPr>
          <p:cNvSpPr>
            <a:spLocks noGrp="1"/>
          </p:cNvSpPr>
          <p:nvPr>
            <p:ph type="body" orient="vert" idx="1"/>
          </p:nvPr>
        </p:nvSpPr>
        <p:spPr>
          <a:xfrm>
            <a:off x="457200" y="274638"/>
            <a:ext cx="6019800" cy="5851525"/>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92D95A9-3004-4A30-9031-EDF0D2CDAFE9}"/>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a16="http://schemas.microsoft.com/office/drawing/2014/main" id="{CD728FF5-C287-428F-A3B5-4C826BC75504}"/>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a16="http://schemas.microsoft.com/office/drawing/2014/main" id="{3839CD68-E264-4C92-9C9E-60E06BA34031}"/>
              </a:ext>
            </a:extLst>
          </p:cNvPr>
          <p:cNvSpPr>
            <a:spLocks noGrp="1"/>
          </p:cNvSpPr>
          <p:nvPr>
            <p:ph type="sldNum" sz="quarter" idx="12"/>
          </p:nvPr>
        </p:nvSpPr>
        <p:spPr/>
        <p:txBody>
          <a:bodyPr/>
          <a:lstStyle>
            <a:lvl1pPr>
              <a:defRPr/>
            </a:lvl1pPr>
          </a:lstStyle>
          <a:p>
            <a:fld id="{E9B566DF-0E4E-411F-A770-32C8862AF9AC}" type="slidenum">
              <a:rPr lang="nb-NO" altLang="nb-NO"/>
              <a:t>‹#›</a:t>
            </a:fld>
            <a:endParaRPr lang="nb-NO" altLang="nb-NO"/>
          </a:p>
        </p:txBody>
      </p:sp>
    </p:spTree>
    <p:extLst>
      <p:ext uri="{BB962C8B-B14F-4D97-AF65-F5344CB8AC3E}">
        <p14:creationId xmlns:p14="http://schemas.microsoft.com/office/powerpoint/2010/main" val="301152904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19A8F6-B882-4A63-949E-4A99BB79485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2A375E1-E957-420B-A392-E56F3DAD1794}"/>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845F7AE-995D-4ECE-92AA-946E3271BBCC}"/>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a16="http://schemas.microsoft.com/office/drawing/2014/main" id="{4C1C3C8B-09E4-407B-8174-7222C74ABF52}"/>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a16="http://schemas.microsoft.com/office/drawing/2014/main" id="{4AE5F1CA-A8D3-4705-B0A0-52E18DD77FE0}"/>
              </a:ext>
            </a:extLst>
          </p:cNvPr>
          <p:cNvSpPr>
            <a:spLocks noGrp="1"/>
          </p:cNvSpPr>
          <p:nvPr>
            <p:ph type="sldNum" sz="quarter" idx="12"/>
          </p:nvPr>
        </p:nvSpPr>
        <p:spPr/>
        <p:txBody>
          <a:bodyPr/>
          <a:lstStyle>
            <a:lvl1pPr>
              <a:defRPr/>
            </a:lvl1pPr>
          </a:lstStyle>
          <a:p>
            <a:fld id="{BF056EBA-9D85-4ECD-8E89-625873849E9C}" type="slidenum">
              <a:rPr lang="nb-NO" altLang="nb-NO"/>
              <a:t>‹#›</a:t>
            </a:fld>
            <a:endParaRPr lang="nb-NO" altLang="nb-NO"/>
          </a:p>
        </p:txBody>
      </p:sp>
    </p:spTree>
    <p:extLst>
      <p:ext uri="{BB962C8B-B14F-4D97-AF65-F5344CB8AC3E}">
        <p14:creationId xmlns:p14="http://schemas.microsoft.com/office/powerpoint/2010/main" val="235990796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4C862D-039D-4147-82F4-885507CB8A01}"/>
              </a:ext>
            </a:extLst>
          </p:cNvPr>
          <p:cNvSpPr>
            <a:spLocks noGrp="1"/>
          </p:cNvSpPr>
          <p:nvPr>
            <p:ph type="title"/>
          </p:nvPr>
        </p:nvSpPr>
        <p:spPr>
          <a:xfrm>
            <a:off x="623888" y="1709738"/>
            <a:ext cx="78867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3622D59D-49AD-43E7-A8C4-01119B0636F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b-NO"/>
              <a:t>Rediger tekststiler i malen</a:t>
            </a:r>
          </a:p>
        </p:txBody>
      </p:sp>
      <p:sp>
        <p:nvSpPr>
          <p:cNvPr id="4" name="Plassholder for dato 3">
            <a:extLst>
              <a:ext uri="{FF2B5EF4-FFF2-40B4-BE49-F238E27FC236}">
                <a16:creationId xmlns:a16="http://schemas.microsoft.com/office/drawing/2014/main" id="{DD5BA74C-B122-4DEE-B6CD-94C838BF79E6}"/>
              </a:ext>
            </a:extLst>
          </p:cNvPr>
          <p:cNvSpPr>
            <a:spLocks noGrp="1"/>
          </p:cNvSpPr>
          <p:nvPr>
            <p:ph type="dt" sz="half" idx="10"/>
          </p:nvPr>
        </p:nvSpPr>
        <p:spPr/>
        <p:txBody>
          <a:bodyPr/>
          <a:lstStyle>
            <a:lvl1pPr>
              <a:defRPr/>
            </a:lvl1pPr>
          </a:lstStyle>
          <a:p>
            <a:endParaRPr lang="nb-NO" altLang="nb-NO"/>
          </a:p>
        </p:txBody>
      </p:sp>
      <p:sp>
        <p:nvSpPr>
          <p:cNvPr id="5" name="Plassholder for bunntekst 4">
            <a:extLst>
              <a:ext uri="{FF2B5EF4-FFF2-40B4-BE49-F238E27FC236}">
                <a16:creationId xmlns:a16="http://schemas.microsoft.com/office/drawing/2014/main" id="{76CC1250-FA79-42B3-B498-316C2A3F8E01}"/>
              </a:ext>
            </a:extLst>
          </p:cNvPr>
          <p:cNvSpPr>
            <a:spLocks noGrp="1"/>
          </p:cNvSpPr>
          <p:nvPr>
            <p:ph type="ftr" sz="quarter" idx="11"/>
          </p:nvPr>
        </p:nvSpPr>
        <p:spPr/>
        <p:txBody>
          <a:bodyPr/>
          <a:lstStyle>
            <a:lvl1pPr>
              <a:defRPr/>
            </a:lvl1pPr>
          </a:lstStyle>
          <a:p>
            <a:endParaRPr lang="nb-NO" altLang="nb-NO"/>
          </a:p>
        </p:txBody>
      </p:sp>
      <p:sp>
        <p:nvSpPr>
          <p:cNvPr id="6" name="Plassholder for lysbildenummer 5">
            <a:extLst>
              <a:ext uri="{FF2B5EF4-FFF2-40B4-BE49-F238E27FC236}">
                <a16:creationId xmlns:a16="http://schemas.microsoft.com/office/drawing/2014/main" id="{2C5F1B09-EDCD-4DC5-B48B-1F328662CD3F}"/>
              </a:ext>
            </a:extLst>
          </p:cNvPr>
          <p:cNvSpPr>
            <a:spLocks noGrp="1"/>
          </p:cNvSpPr>
          <p:nvPr>
            <p:ph type="sldNum" sz="quarter" idx="12"/>
          </p:nvPr>
        </p:nvSpPr>
        <p:spPr/>
        <p:txBody>
          <a:bodyPr/>
          <a:lstStyle>
            <a:lvl1pPr>
              <a:defRPr/>
            </a:lvl1pPr>
          </a:lstStyle>
          <a:p>
            <a:fld id="{0A17FE1F-34E3-4312-BBEF-2DC4315A881B}" type="slidenum">
              <a:rPr lang="nb-NO" altLang="nb-NO"/>
              <a:t>‹#›</a:t>
            </a:fld>
            <a:endParaRPr lang="nb-NO" altLang="nb-NO"/>
          </a:p>
        </p:txBody>
      </p:sp>
    </p:spTree>
    <p:extLst>
      <p:ext uri="{BB962C8B-B14F-4D97-AF65-F5344CB8AC3E}">
        <p14:creationId xmlns:p14="http://schemas.microsoft.com/office/powerpoint/2010/main" val="356998006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4EC5F2-B0AE-4BE8-A21B-8A171A977DC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F33AADF-7029-420B-87D7-16F4A24381BC}"/>
              </a:ext>
            </a:extLst>
          </p:cNvPr>
          <p:cNvSpPr>
            <a:spLocks noGrp="1"/>
          </p:cNvSpPr>
          <p:nvPr>
            <p:ph sz="half" idx="1"/>
          </p:nvPr>
        </p:nvSpPr>
        <p:spPr>
          <a:xfrm>
            <a:off x="457200" y="1600200"/>
            <a:ext cx="4038600" cy="452596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A6A78291-5D66-4D9D-A993-D2144CCC8305}"/>
              </a:ext>
            </a:extLst>
          </p:cNvPr>
          <p:cNvSpPr>
            <a:spLocks noGrp="1"/>
          </p:cNvSpPr>
          <p:nvPr>
            <p:ph sz="half" idx="2"/>
          </p:nvPr>
        </p:nvSpPr>
        <p:spPr>
          <a:xfrm>
            <a:off x="4648200" y="1600200"/>
            <a:ext cx="4038600" cy="452596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4E7D8E1-80EF-43BD-8C9E-192BBB89A25D}"/>
              </a:ext>
            </a:extLst>
          </p:cNvPr>
          <p:cNvSpPr>
            <a:spLocks noGrp="1"/>
          </p:cNvSpPr>
          <p:nvPr>
            <p:ph type="dt" sz="half" idx="10"/>
          </p:nvPr>
        </p:nvSpPr>
        <p:spPr/>
        <p:txBody>
          <a:bodyPr/>
          <a:lstStyle>
            <a:lvl1pPr>
              <a:defRPr/>
            </a:lvl1pPr>
          </a:lstStyle>
          <a:p>
            <a:endParaRPr lang="nb-NO" altLang="nb-NO"/>
          </a:p>
        </p:txBody>
      </p:sp>
      <p:sp>
        <p:nvSpPr>
          <p:cNvPr id="6" name="Plassholder for bunntekst 5">
            <a:extLst>
              <a:ext uri="{FF2B5EF4-FFF2-40B4-BE49-F238E27FC236}">
                <a16:creationId xmlns:a16="http://schemas.microsoft.com/office/drawing/2014/main" id="{A6D2FF5A-BA78-45B6-8D08-41B6DE38528D}"/>
              </a:ext>
            </a:extLst>
          </p:cNvPr>
          <p:cNvSpPr>
            <a:spLocks noGrp="1"/>
          </p:cNvSpPr>
          <p:nvPr>
            <p:ph type="ftr" sz="quarter" idx="11"/>
          </p:nvPr>
        </p:nvSpPr>
        <p:spPr/>
        <p:txBody>
          <a:bodyPr/>
          <a:lstStyle>
            <a:lvl1pPr>
              <a:defRPr/>
            </a:lvl1pPr>
          </a:lstStyle>
          <a:p>
            <a:endParaRPr lang="nb-NO" altLang="nb-NO"/>
          </a:p>
        </p:txBody>
      </p:sp>
      <p:sp>
        <p:nvSpPr>
          <p:cNvPr id="7" name="Plassholder for lysbildenummer 6">
            <a:extLst>
              <a:ext uri="{FF2B5EF4-FFF2-40B4-BE49-F238E27FC236}">
                <a16:creationId xmlns:a16="http://schemas.microsoft.com/office/drawing/2014/main" id="{714F23E6-5E28-4A85-A796-6EDABD6E6CF2}"/>
              </a:ext>
            </a:extLst>
          </p:cNvPr>
          <p:cNvSpPr>
            <a:spLocks noGrp="1"/>
          </p:cNvSpPr>
          <p:nvPr>
            <p:ph type="sldNum" sz="quarter" idx="12"/>
          </p:nvPr>
        </p:nvSpPr>
        <p:spPr/>
        <p:txBody>
          <a:bodyPr/>
          <a:lstStyle>
            <a:lvl1pPr>
              <a:defRPr/>
            </a:lvl1pPr>
          </a:lstStyle>
          <a:p>
            <a:fld id="{7F9335CF-2007-4B1B-BEF1-EAA6D58ECC97}" type="slidenum">
              <a:rPr lang="nb-NO" altLang="nb-NO"/>
              <a:t>‹#›</a:t>
            </a:fld>
            <a:endParaRPr lang="nb-NO" altLang="nb-NO"/>
          </a:p>
        </p:txBody>
      </p:sp>
    </p:spTree>
    <p:extLst>
      <p:ext uri="{BB962C8B-B14F-4D97-AF65-F5344CB8AC3E}">
        <p14:creationId xmlns:p14="http://schemas.microsoft.com/office/powerpoint/2010/main" val="131274398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F16346-50EB-454F-A86D-7E037EFB8211}"/>
              </a:ext>
            </a:extLst>
          </p:cNvPr>
          <p:cNvSpPr>
            <a:spLocks noGrp="1"/>
          </p:cNvSpPr>
          <p:nvPr>
            <p:ph type="title"/>
          </p:nvPr>
        </p:nvSpPr>
        <p:spPr>
          <a:xfrm>
            <a:off x="630238" y="365125"/>
            <a:ext cx="78867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9BA214D5-0F7E-4115-AD4E-38476D29CCD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C1FC18DA-C1C3-49AE-946A-A041417FCC4E}"/>
              </a:ext>
            </a:extLst>
          </p:cNvPr>
          <p:cNvSpPr>
            <a:spLocks noGrp="1"/>
          </p:cNvSpPr>
          <p:nvPr>
            <p:ph sz="half" idx="2"/>
          </p:nvPr>
        </p:nvSpPr>
        <p:spPr>
          <a:xfrm>
            <a:off x="630238" y="2505075"/>
            <a:ext cx="386873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5E6C1009-F8A2-47FE-9762-9633506C74A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C656E0F6-B829-47C2-96C4-1EF753A53C5D}"/>
              </a:ext>
            </a:extLst>
          </p:cNvPr>
          <p:cNvSpPr>
            <a:spLocks noGrp="1"/>
          </p:cNvSpPr>
          <p:nvPr>
            <p:ph sz="quarter" idx="4"/>
          </p:nvPr>
        </p:nvSpPr>
        <p:spPr>
          <a:xfrm>
            <a:off x="4629150" y="2505075"/>
            <a:ext cx="38877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15B2B71A-9A0E-47D9-A374-3B26EA88A36D}"/>
              </a:ext>
            </a:extLst>
          </p:cNvPr>
          <p:cNvSpPr>
            <a:spLocks noGrp="1"/>
          </p:cNvSpPr>
          <p:nvPr>
            <p:ph type="dt" sz="half" idx="10"/>
          </p:nvPr>
        </p:nvSpPr>
        <p:spPr/>
        <p:txBody>
          <a:bodyPr/>
          <a:lstStyle>
            <a:lvl1pPr>
              <a:defRPr/>
            </a:lvl1pPr>
          </a:lstStyle>
          <a:p>
            <a:endParaRPr lang="nb-NO" altLang="nb-NO"/>
          </a:p>
        </p:txBody>
      </p:sp>
      <p:sp>
        <p:nvSpPr>
          <p:cNvPr id="8" name="Plassholder for bunntekst 7">
            <a:extLst>
              <a:ext uri="{FF2B5EF4-FFF2-40B4-BE49-F238E27FC236}">
                <a16:creationId xmlns:a16="http://schemas.microsoft.com/office/drawing/2014/main" id="{5089E81C-0A30-4AC6-B6F9-629E99B1081F}"/>
              </a:ext>
            </a:extLst>
          </p:cNvPr>
          <p:cNvSpPr>
            <a:spLocks noGrp="1"/>
          </p:cNvSpPr>
          <p:nvPr>
            <p:ph type="ftr" sz="quarter" idx="11"/>
          </p:nvPr>
        </p:nvSpPr>
        <p:spPr/>
        <p:txBody>
          <a:bodyPr/>
          <a:lstStyle>
            <a:lvl1pPr>
              <a:defRPr/>
            </a:lvl1pPr>
          </a:lstStyle>
          <a:p>
            <a:endParaRPr lang="nb-NO" altLang="nb-NO"/>
          </a:p>
        </p:txBody>
      </p:sp>
      <p:sp>
        <p:nvSpPr>
          <p:cNvPr id="9" name="Plassholder for lysbildenummer 8">
            <a:extLst>
              <a:ext uri="{FF2B5EF4-FFF2-40B4-BE49-F238E27FC236}">
                <a16:creationId xmlns:a16="http://schemas.microsoft.com/office/drawing/2014/main" id="{E44B3B84-E7D3-43B7-B57E-DD71C8FD6228}"/>
              </a:ext>
            </a:extLst>
          </p:cNvPr>
          <p:cNvSpPr>
            <a:spLocks noGrp="1"/>
          </p:cNvSpPr>
          <p:nvPr>
            <p:ph type="sldNum" sz="quarter" idx="12"/>
          </p:nvPr>
        </p:nvSpPr>
        <p:spPr/>
        <p:txBody>
          <a:bodyPr/>
          <a:lstStyle>
            <a:lvl1pPr>
              <a:defRPr/>
            </a:lvl1pPr>
          </a:lstStyle>
          <a:p>
            <a:fld id="{433AFBDC-2216-4D2A-99EE-860C05CAC28D}" type="slidenum">
              <a:rPr lang="nb-NO" altLang="nb-NO"/>
              <a:t>‹#›</a:t>
            </a:fld>
            <a:endParaRPr lang="nb-NO" altLang="nb-NO"/>
          </a:p>
        </p:txBody>
      </p:sp>
    </p:spTree>
    <p:extLst>
      <p:ext uri="{BB962C8B-B14F-4D97-AF65-F5344CB8AC3E}">
        <p14:creationId xmlns:p14="http://schemas.microsoft.com/office/powerpoint/2010/main" val="62868242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AC4731A-0565-45FD-A60B-28AF333AF58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88911051-F9BD-4D7A-BAEE-E69652275132}"/>
              </a:ext>
            </a:extLst>
          </p:cNvPr>
          <p:cNvSpPr>
            <a:spLocks noGrp="1"/>
          </p:cNvSpPr>
          <p:nvPr>
            <p:ph type="dt" sz="half" idx="10"/>
          </p:nvPr>
        </p:nvSpPr>
        <p:spPr/>
        <p:txBody>
          <a:bodyPr/>
          <a:lstStyle>
            <a:lvl1pPr>
              <a:defRPr/>
            </a:lvl1pPr>
          </a:lstStyle>
          <a:p>
            <a:endParaRPr lang="nb-NO" altLang="nb-NO"/>
          </a:p>
        </p:txBody>
      </p:sp>
      <p:sp>
        <p:nvSpPr>
          <p:cNvPr id="4" name="Plassholder for bunntekst 3">
            <a:extLst>
              <a:ext uri="{FF2B5EF4-FFF2-40B4-BE49-F238E27FC236}">
                <a16:creationId xmlns:a16="http://schemas.microsoft.com/office/drawing/2014/main" id="{8A1305E5-53E7-46F2-B1D4-7CEFC36C3571}"/>
              </a:ext>
            </a:extLst>
          </p:cNvPr>
          <p:cNvSpPr>
            <a:spLocks noGrp="1"/>
          </p:cNvSpPr>
          <p:nvPr>
            <p:ph type="ftr" sz="quarter" idx="11"/>
          </p:nvPr>
        </p:nvSpPr>
        <p:spPr/>
        <p:txBody>
          <a:bodyPr/>
          <a:lstStyle>
            <a:lvl1pPr>
              <a:defRPr/>
            </a:lvl1pPr>
          </a:lstStyle>
          <a:p>
            <a:endParaRPr lang="nb-NO" altLang="nb-NO"/>
          </a:p>
        </p:txBody>
      </p:sp>
      <p:sp>
        <p:nvSpPr>
          <p:cNvPr id="5" name="Plassholder for lysbildenummer 4">
            <a:extLst>
              <a:ext uri="{FF2B5EF4-FFF2-40B4-BE49-F238E27FC236}">
                <a16:creationId xmlns:a16="http://schemas.microsoft.com/office/drawing/2014/main" id="{D62FD18F-A587-4FB6-9F44-C437D22559AB}"/>
              </a:ext>
            </a:extLst>
          </p:cNvPr>
          <p:cNvSpPr>
            <a:spLocks noGrp="1"/>
          </p:cNvSpPr>
          <p:nvPr>
            <p:ph type="sldNum" sz="quarter" idx="12"/>
          </p:nvPr>
        </p:nvSpPr>
        <p:spPr/>
        <p:txBody>
          <a:bodyPr/>
          <a:lstStyle>
            <a:lvl1pPr>
              <a:defRPr/>
            </a:lvl1pPr>
          </a:lstStyle>
          <a:p>
            <a:fld id="{37846306-BD6C-4A08-A6A9-0996865990E3}" type="slidenum">
              <a:rPr lang="nb-NO" altLang="nb-NO"/>
              <a:t>‹#›</a:t>
            </a:fld>
            <a:endParaRPr lang="nb-NO" altLang="nb-NO"/>
          </a:p>
        </p:txBody>
      </p:sp>
    </p:spTree>
    <p:extLst>
      <p:ext uri="{BB962C8B-B14F-4D97-AF65-F5344CB8AC3E}">
        <p14:creationId xmlns:p14="http://schemas.microsoft.com/office/powerpoint/2010/main" val="276604424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B1C7965A-9542-4995-846F-37FAD57DF5E9}"/>
              </a:ext>
            </a:extLst>
          </p:cNvPr>
          <p:cNvSpPr>
            <a:spLocks noGrp="1"/>
          </p:cNvSpPr>
          <p:nvPr>
            <p:ph type="dt" sz="half" idx="10"/>
          </p:nvPr>
        </p:nvSpPr>
        <p:spPr/>
        <p:txBody>
          <a:bodyPr/>
          <a:lstStyle>
            <a:lvl1pPr>
              <a:defRPr/>
            </a:lvl1pPr>
          </a:lstStyle>
          <a:p>
            <a:endParaRPr lang="nb-NO" altLang="nb-NO"/>
          </a:p>
        </p:txBody>
      </p:sp>
      <p:sp>
        <p:nvSpPr>
          <p:cNvPr id="3" name="Plassholder for bunntekst 2">
            <a:extLst>
              <a:ext uri="{FF2B5EF4-FFF2-40B4-BE49-F238E27FC236}">
                <a16:creationId xmlns:a16="http://schemas.microsoft.com/office/drawing/2014/main" id="{5A6D3DF4-A37D-44A2-8BB9-F85973275869}"/>
              </a:ext>
            </a:extLst>
          </p:cNvPr>
          <p:cNvSpPr>
            <a:spLocks noGrp="1"/>
          </p:cNvSpPr>
          <p:nvPr>
            <p:ph type="ftr" sz="quarter" idx="11"/>
          </p:nvPr>
        </p:nvSpPr>
        <p:spPr/>
        <p:txBody>
          <a:bodyPr/>
          <a:lstStyle>
            <a:lvl1pPr>
              <a:defRPr/>
            </a:lvl1pPr>
          </a:lstStyle>
          <a:p>
            <a:endParaRPr lang="nb-NO" altLang="nb-NO"/>
          </a:p>
        </p:txBody>
      </p:sp>
      <p:sp>
        <p:nvSpPr>
          <p:cNvPr id="4" name="Plassholder for lysbildenummer 3">
            <a:extLst>
              <a:ext uri="{FF2B5EF4-FFF2-40B4-BE49-F238E27FC236}">
                <a16:creationId xmlns:a16="http://schemas.microsoft.com/office/drawing/2014/main" id="{B3374D2B-2261-4D4A-9E41-3BC2AA0F430E}"/>
              </a:ext>
            </a:extLst>
          </p:cNvPr>
          <p:cNvSpPr>
            <a:spLocks noGrp="1"/>
          </p:cNvSpPr>
          <p:nvPr>
            <p:ph type="sldNum" sz="quarter" idx="12"/>
          </p:nvPr>
        </p:nvSpPr>
        <p:spPr/>
        <p:txBody>
          <a:bodyPr/>
          <a:lstStyle>
            <a:lvl1pPr>
              <a:defRPr/>
            </a:lvl1pPr>
          </a:lstStyle>
          <a:p>
            <a:fld id="{3C74C0D2-C41D-4C17-8095-4C9C463A19F2}" type="slidenum">
              <a:rPr lang="nb-NO" altLang="nb-NO"/>
              <a:t>‹#›</a:t>
            </a:fld>
            <a:endParaRPr lang="nb-NO" altLang="nb-NO"/>
          </a:p>
        </p:txBody>
      </p:sp>
    </p:spTree>
    <p:extLst>
      <p:ext uri="{BB962C8B-B14F-4D97-AF65-F5344CB8AC3E}">
        <p14:creationId xmlns:p14="http://schemas.microsoft.com/office/powerpoint/2010/main" val="153353304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7C5A4B0-5177-4326-95C8-1ABB7318439C}"/>
              </a:ext>
            </a:extLst>
          </p:cNvPr>
          <p:cNvSpPr>
            <a:spLocks noGrp="1"/>
          </p:cNvSpPr>
          <p:nvPr>
            <p:ph type="title"/>
          </p:nvPr>
        </p:nvSpPr>
        <p:spPr>
          <a:xfrm>
            <a:off x="630238" y="457200"/>
            <a:ext cx="2949575"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7BF2654E-55A3-4A9B-AE5A-EF7316ADB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67AF6124-393E-41BB-AD3B-31C12A40202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C8ACED10-0E5F-41A8-9513-F7F161B6F2B3}"/>
              </a:ext>
            </a:extLst>
          </p:cNvPr>
          <p:cNvSpPr>
            <a:spLocks noGrp="1"/>
          </p:cNvSpPr>
          <p:nvPr>
            <p:ph type="dt" sz="half" idx="10"/>
          </p:nvPr>
        </p:nvSpPr>
        <p:spPr/>
        <p:txBody>
          <a:bodyPr/>
          <a:lstStyle>
            <a:lvl1pPr>
              <a:defRPr/>
            </a:lvl1pPr>
          </a:lstStyle>
          <a:p>
            <a:endParaRPr lang="nb-NO" altLang="nb-NO"/>
          </a:p>
        </p:txBody>
      </p:sp>
      <p:sp>
        <p:nvSpPr>
          <p:cNvPr id="6" name="Plassholder for bunntekst 5">
            <a:extLst>
              <a:ext uri="{FF2B5EF4-FFF2-40B4-BE49-F238E27FC236}">
                <a16:creationId xmlns:a16="http://schemas.microsoft.com/office/drawing/2014/main" id="{1C69549B-9CCA-45D2-9972-0382B6F30CAA}"/>
              </a:ext>
            </a:extLst>
          </p:cNvPr>
          <p:cNvSpPr>
            <a:spLocks noGrp="1"/>
          </p:cNvSpPr>
          <p:nvPr>
            <p:ph type="ftr" sz="quarter" idx="11"/>
          </p:nvPr>
        </p:nvSpPr>
        <p:spPr/>
        <p:txBody>
          <a:bodyPr/>
          <a:lstStyle>
            <a:lvl1pPr>
              <a:defRPr/>
            </a:lvl1pPr>
          </a:lstStyle>
          <a:p>
            <a:endParaRPr lang="nb-NO" altLang="nb-NO"/>
          </a:p>
        </p:txBody>
      </p:sp>
      <p:sp>
        <p:nvSpPr>
          <p:cNvPr id="7" name="Plassholder for lysbildenummer 6">
            <a:extLst>
              <a:ext uri="{FF2B5EF4-FFF2-40B4-BE49-F238E27FC236}">
                <a16:creationId xmlns:a16="http://schemas.microsoft.com/office/drawing/2014/main" id="{3BF8A129-1543-4D8E-BED3-114CFBD05D77}"/>
              </a:ext>
            </a:extLst>
          </p:cNvPr>
          <p:cNvSpPr>
            <a:spLocks noGrp="1"/>
          </p:cNvSpPr>
          <p:nvPr>
            <p:ph type="sldNum" sz="quarter" idx="12"/>
          </p:nvPr>
        </p:nvSpPr>
        <p:spPr/>
        <p:txBody>
          <a:bodyPr/>
          <a:lstStyle>
            <a:lvl1pPr>
              <a:defRPr/>
            </a:lvl1pPr>
          </a:lstStyle>
          <a:p>
            <a:fld id="{84121B80-4396-430C-97AF-E0370FCB619C}" type="slidenum">
              <a:rPr lang="nb-NO" altLang="nb-NO"/>
              <a:t>‹#›</a:t>
            </a:fld>
            <a:endParaRPr lang="nb-NO" altLang="nb-NO"/>
          </a:p>
        </p:txBody>
      </p:sp>
    </p:spTree>
    <p:extLst>
      <p:ext uri="{BB962C8B-B14F-4D97-AF65-F5344CB8AC3E}">
        <p14:creationId xmlns:p14="http://schemas.microsoft.com/office/powerpoint/2010/main" val="40583068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3306BD1-6FFD-45DD-8524-60C73BEA8F0D}"/>
              </a:ext>
            </a:extLst>
          </p:cNvPr>
          <p:cNvSpPr>
            <a:spLocks noGrp="1"/>
          </p:cNvSpPr>
          <p:nvPr>
            <p:ph type="title"/>
          </p:nvPr>
        </p:nvSpPr>
        <p:spPr>
          <a:xfrm>
            <a:off x="630238" y="457200"/>
            <a:ext cx="2949575"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9A31459A-1E29-4A06-9935-CA003A233D4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7558CA76-6D8D-48E5-98B3-EB59250F014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20DD873E-0B2C-4AF4-9092-3956753E6279}"/>
              </a:ext>
            </a:extLst>
          </p:cNvPr>
          <p:cNvSpPr>
            <a:spLocks noGrp="1"/>
          </p:cNvSpPr>
          <p:nvPr>
            <p:ph type="dt" sz="half" idx="10"/>
          </p:nvPr>
        </p:nvSpPr>
        <p:spPr/>
        <p:txBody>
          <a:bodyPr/>
          <a:lstStyle>
            <a:lvl1pPr>
              <a:defRPr/>
            </a:lvl1pPr>
          </a:lstStyle>
          <a:p>
            <a:endParaRPr lang="nb-NO" altLang="nb-NO"/>
          </a:p>
        </p:txBody>
      </p:sp>
      <p:sp>
        <p:nvSpPr>
          <p:cNvPr id="6" name="Plassholder for bunntekst 5">
            <a:extLst>
              <a:ext uri="{FF2B5EF4-FFF2-40B4-BE49-F238E27FC236}">
                <a16:creationId xmlns:a16="http://schemas.microsoft.com/office/drawing/2014/main" id="{712936EE-6D6B-42E3-878F-475147277E14}"/>
              </a:ext>
            </a:extLst>
          </p:cNvPr>
          <p:cNvSpPr>
            <a:spLocks noGrp="1"/>
          </p:cNvSpPr>
          <p:nvPr>
            <p:ph type="ftr" sz="quarter" idx="11"/>
          </p:nvPr>
        </p:nvSpPr>
        <p:spPr/>
        <p:txBody>
          <a:bodyPr/>
          <a:lstStyle>
            <a:lvl1pPr>
              <a:defRPr/>
            </a:lvl1pPr>
          </a:lstStyle>
          <a:p>
            <a:endParaRPr lang="nb-NO" altLang="nb-NO"/>
          </a:p>
        </p:txBody>
      </p:sp>
      <p:sp>
        <p:nvSpPr>
          <p:cNvPr id="7" name="Plassholder for lysbildenummer 6">
            <a:extLst>
              <a:ext uri="{FF2B5EF4-FFF2-40B4-BE49-F238E27FC236}">
                <a16:creationId xmlns:a16="http://schemas.microsoft.com/office/drawing/2014/main" id="{CDA57921-7128-4AA6-98BA-0EDC3CA728BF}"/>
              </a:ext>
            </a:extLst>
          </p:cNvPr>
          <p:cNvSpPr>
            <a:spLocks noGrp="1"/>
          </p:cNvSpPr>
          <p:nvPr>
            <p:ph type="sldNum" sz="quarter" idx="12"/>
          </p:nvPr>
        </p:nvSpPr>
        <p:spPr/>
        <p:txBody>
          <a:bodyPr/>
          <a:lstStyle>
            <a:lvl1pPr>
              <a:defRPr/>
            </a:lvl1pPr>
          </a:lstStyle>
          <a:p>
            <a:fld id="{87E370B1-57E1-4DC8-8039-735EC4F77E17}" type="slidenum">
              <a:rPr lang="nb-NO" altLang="nb-NO"/>
              <a:t>‹#›</a:t>
            </a:fld>
            <a:endParaRPr lang="nb-NO" altLang="nb-NO"/>
          </a:p>
        </p:txBody>
      </p:sp>
    </p:spTree>
    <p:extLst>
      <p:ext uri="{BB962C8B-B14F-4D97-AF65-F5344CB8AC3E}">
        <p14:creationId xmlns:p14="http://schemas.microsoft.com/office/powerpoint/2010/main" val="21164313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81EBC59-E852-4A9E-B73A-17D5AEFF063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b-NO" altLang="nb-NO"/>
              <a:t>Klikk for å redigere tittelstil</a:t>
            </a:r>
          </a:p>
        </p:txBody>
      </p:sp>
      <p:sp>
        <p:nvSpPr>
          <p:cNvPr id="1027" name="Rectangle 3">
            <a:extLst>
              <a:ext uri="{FF2B5EF4-FFF2-40B4-BE49-F238E27FC236}">
                <a16:creationId xmlns:a16="http://schemas.microsoft.com/office/drawing/2014/main" id="{87D5A1C8-A900-46D4-B2C0-B1CAEF8DF82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nb-NO"/>
              <a:t>Klikk for å redigere tekststiler i malen</a:t>
            </a:r>
          </a:p>
          <a:p>
            <a:pPr lvl="1"/>
            <a:r>
              <a:rPr lang="nb-NO" altLang="nb-NO"/>
              <a:t>Andre nivå</a:t>
            </a:r>
          </a:p>
          <a:p>
            <a:pPr lvl="2"/>
            <a:r>
              <a:rPr lang="nb-NO" altLang="nb-NO"/>
              <a:t>Tredje nivå</a:t>
            </a:r>
          </a:p>
          <a:p>
            <a:pPr lvl="3"/>
            <a:r>
              <a:rPr lang="nb-NO" altLang="nb-NO"/>
              <a:t>Fjerde nivå</a:t>
            </a:r>
          </a:p>
          <a:p>
            <a:pPr lvl="4"/>
            <a:r>
              <a:rPr lang="nb-NO" altLang="nb-NO"/>
              <a:t>Femte nivå</a:t>
            </a:r>
          </a:p>
        </p:txBody>
      </p:sp>
      <p:sp>
        <p:nvSpPr>
          <p:cNvPr id="1028" name="Rectangle 4">
            <a:extLst>
              <a:ext uri="{FF2B5EF4-FFF2-40B4-BE49-F238E27FC236}">
                <a16:creationId xmlns:a16="http://schemas.microsoft.com/office/drawing/2014/main" id="{7345FE22-B2A2-46E0-A668-3BB12AAA8D2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b-NO" altLang="nb-NO"/>
          </a:p>
        </p:txBody>
      </p:sp>
      <p:sp>
        <p:nvSpPr>
          <p:cNvPr id="1029" name="Rectangle 5">
            <a:extLst>
              <a:ext uri="{FF2B5EF4-FFF2-40B4-BE49-F238E27FC236}">
                <a16:creationId xmlns:a16="http://schemas.microsoft.com/office/drawing/2014/main" id="{4E1861CE-E2C4-4735-8F03-D6025C539AC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b-NO" altLang="nb-NO"/>
          </a:p>
        </p:txBody>
      </p:sp>
      <p:sp>
        <p:nvSpPr>
          <p:cNvPr id="1030" name="Rectangle 6">
            <a:extLst>
              <a:ext uri="{FF2B5EF4-FFF2-40B4-BE49-F238E27FC236}">
                <a16:creationId xmlns:a16="http://schemas.microsoft.com/office/drawing/2014/main" id="{46549920-3E52-483E-98E6-28231629657B}"/>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00E1600-5E2F-44C1-8D24-B893CC6A39B6}" type="slidenum">
              <a:rPr lang="nb-NO" altLang="nb-NO"/>
              <a:t>‹#›</a:t>
            </a:fld>
            <a:endParaRPr lang="nb-NO" alt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tranett.unn.no/forbedring/category44110.html" TargetMode="External"/><Relationship Id="rId7" Type="http://schemas.openxmlformats.org/officeDocument/2006/relationships/hyperlink" Target="mailto:PO-LOhenvendelser@unn.n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cp.compendia.no/helse-nord/personalhandbok/1008883" TargetMode="External"/><Relationship Id="rId5" Type="http://schemas.openxmlformats.org/officeDocument/2006/relationships/hyperlink" Target="https://unn.no/kontinuerlig-forbedring" TargetMode="External"/><Relationship Id="rId4" Type="http://schemas.openxmlformats.org/officeDocument/2006/relationships/hyperlink" Target="https://www.itryggehender24-7.no/forbedringskunnskap/forbedringsarbeid/her-kan-du-laste-ned-forbedringsguiden/_/attachment/inline/c4726dfa-407b-49c8-b141-6ee3ff384871:c32236efd604d926b9803254ff6ca25121108570/forbedringsguiden-juli-2018-lavoppl.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nn.no/Documents/Kontinuerlig%20forbedring/maler%20og%20skjemaer/Prioriteringsmatris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hyperlink" Target="https://unn.no/Documents/Kontinuerlig%20forbedring/maler%20og%20skjemaer/PDSA-sirkel%20sm&#229;skalatest.pdf" TargetMode="External"/><Relationship Id="rId2" Type="http://schemas.openxmlformats.org/officeDocument/2006/relationships/image" Target="../media/image6.emf"/><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Ellipse 6">
            <a:hlinkClick r:id="rId3"/>
            <a:extLst>
              <a:ext uri="{FF2B5EF4-FFF2-40B4-BE49-F238E27FC236}">
                <a16:creationId xmlns:a16="http://schemas.microsoft.com/office/drawing/2014/main" id="{9CD66318-2555-43BE-8F3F-478DDDB76022}"/>
              </a:ext>
            </a:extLst>
          </p:cNvPr>
          <p:cNvSpPr/>
          <p:nvPr/>
        </p:nvSpPr>
        <p:spPr>
          <a:xfrm>
            <a:off x="1287252" y="476672"/>
            <a:ext cx="6552728" cy="6264696"/>
          </a:xfrm>
          <a:prstGeom prst="ellipse">
            <a:avLst/>
          </a:prstGeom>
          <a:solidFill>
            <a:srgbClr val="4F81BD">
              <a:alpha val="24000"/>
            </a:srgbClr>
          </a:solidFill>
          <a:ln w="25400" cap="flat" cmpd="sng" algn="ctr">
            <a:solidFill>
              <a:srgbClr val="4F81BD">
                <a:shade val="50000"/>
                <a:alpha val="11000"/>
              </a:srgbClr>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nb-NO" sz="7200" b="1" i="0" u="none" strike="noStrike" kern="0" cap="none" spc="0" normalizeH="0" baseline="0" noProof="0">
                <a:ln>
                  <a:noFill/>
                </a:ln>
                <a:solidFill>
                  <a:schemeClr val="bg1">
                    <a:alpha val="39000"/>
                  </a:schemeClr>
                </a:solidFill>
                <a:effectLst/>
                <a:uLnTx/>
                <a:uFillTx/>
                <a:latin typeface="Calibri" panose="020F0502020204030204"/>
                <a:ea typeface="+mn-ea"/>
                <a:cs typeface="+mn-cs"/>
              </a:rPr>
              <a:t>For</a:t>
            </a:r>
            <a:r>
              <a:rPr kumimoji="0" lang="nb-NO" sz="7200" b="1" i="1" u="none" strike="noStrike" kern="0" cap="none" spc="0" normalizeH="0" baseline="0" noProof="0">
                <a:ln>
                  <a:noFill/>
                </a:ln>
                <a:solidFill>
                  <a:schemeClr val="bg1">
                    <a:alpha val="39000"/>
                  </a:schemeClr>
                </a:solidFill>
                <a:effectLst/>
                <a:uLnTx/>
                <a:uFillTx/>
                <a:latin typeface="Calibri" panose="020F0502020204030204"/>
                <a:ea typeface="+mn-ea"/>
                <a:cs typeface="+mn-cs"/>
              </a:rPr>
              <a:t>B</a:t>
            </a:r>
            <a:r>
              <a:rPr kumimoji="0" lang="nb-NO" sz="7200" b="1" i="0" u="none" strike="noStrike" kern="0" cap="none" spc="0" normalizeH="0" baseline="0" noProof="0">
                <a:ln>
                  <a:noFill/>
                </a:ln>
                <a:solidFill>
                  <a:schemeClr val="bg1">
                    <a:alpha val="39000"/>
                  </a:schemeClr>
                </a:solidFill>
                <a:effectLst/>
                <a:uLnTx/>
                <a:uFillTx/>
                <a:latin typeface="Calibri" panose="020F0502020204030204"/>
                <a:ea typeface="+mn-ea"/>
                <a:cs typeface="+mn-cs"/>
              </a:rPr>
              <a:t>edring</a:t>
            </a:r>
            <a:r>
              <a:rPr kumimoji="0" lang="nb-NO" sz="1600" b="1" i="0" u="none" strike="noStrike" kern="0" cap="none" spc="0" normalizeH="0" baseline="0" noProof="0">
                <a:ln>
                  <a:noFill/>
                </a:ln>
                <a:solidFill>
                  <a:prstClr val="white"/>
                </a:solidFill>
                <a:effectLst/>
                <a:uLnTx/>
                <a:uFillTx/>
                <a:latin typeface="Calibri" panose="020F0502020204030204"/>
                <a:ea typeface="+mn-ea"/>
                <a:cs typeface="+mn-cs"/>
              </a:rPr>
              <a:t> </a:t>
            </a:r>
          </a:p>
        </p:txBody>
      </p:sp>
      <p:sp>
        <p:nvSpPr>
          <p:cNvPr id="2" name="Tittel 1">
            <a:extLst>
              <a:ext uri="{FF2B5EF4-FFF2-40B4-BE49-F238E27FC236}">
                <a16:creationId xmlns:a16="http://schemas.microsoft.com/office/drawing/2014/main" id="{7B76C3F7-9103-4E20-9E7D-061F764FBA3D}"/>
              </a:ext>
            </a:extLst>
          </p:cNvPr>
          <p:cNvSpPr>
            <a:spLocks noGrp="1"/>
          </p:cNvSpPr>
          <p:nvPr>
            <p:ph type="title"/>
          </p:nvPr>
        </p:nvSpPr>
        <p:spPr>
          <a:xfrm>
            <a:off x="376579" y="136981"/>
            <a:ext cx="8291264" cy="1143000"/>
          </a:xfrm>
        </p:spPr>
        <p:txBody>
          <a:bodyPr/>
          <a:lstStyle/>
          <a:p>
            <a:r>
              <a:rPr lang="nb-NO" sz="3200" dirty="0"/>
              <a:t>Veileder til handlingsplan etter </a:t>
            </a:r>
            <a:r>
              <a:rPr lang="nb-NO" sz="3200" dirty="0" err="1"/>
              <a:t>ForBedring</a:t>
            </a:r>
            <a:endParaRPr lang="nb-NO" sz="3200" dirty="0"/>
          </a:p>
        </p:txBody>
      </p:sp>
      <p:sp>
        <p:nvSpPr>
          <p:cNvPr id="3" name="Plassholder for innhold 2">
            <a:extLst>
              <a:ext uri="{FF2B5EF4-FFF2-40B4-BE49-F238E27FC236}">
                <a16:creationId xmlns:a16="http://schemas.microsoft.com/office/drawing/2014/main" id="{BE700207-4F71-4280-AB91-531431FD5FE7}"/>
              </a:ext>
            </a:extLst>
          </p:cNvPr>
          <p:cNvSpPr>
            <a:spLocks noGrp="1"/>
          </p:cNvSpPr>
          <p:nvPr>
            <p:ph idx="1"/>
          </p:nvPr>
        </p:nvSpPr>
        <p:spPr>
          <a:xfrm>
            <a:off x="478768" y="818710"/>
            <a:ext cx="8169696" cy="5580620"/>
          </a:xfrm>
          <a:noFill/>
        </p:spPr>
        <p:txBody>
          <a:bodyPr/>
          <a:lstStyle/>
          <a:p>
            <a:pPr marL="0" indent="0">
              <a:buNone/>
            </a:pPr>
            <a:endParaRPr lang="nb-NO" sz="1600" dirty="0"/>
          </a:p>
          <a:p>
            <a:pPr marL="0" indent="0">
              <a:buNone/>
            </a:pPr>
            <a:endParaRPr lang="nb-NO" sz="1600" dirty="0"/>
          </a:p>
          <a:p>
            <a:pPr marL="0" indent="0">
              <a:buNone/>
            </a:pPr>
            <a:r>
              <a:rPr lang="nb-NO" sz="1600" dirty="0"/>
              <a:t>Handlingsplanen krever at de som skal benytte malen er godt kjent med og trygg i forbedringsmetodikken. Veilederen gir en kort innføring i bruken. For en bredere innføring vises det til </a:t>
            </a:r>
            <a:r>
              <a:rPr lang="nb-NO" sz="1600" dirty="0">
                <a:solidFill>
                  <a:srgbClr val="0070C0"/>
                </a:solidFill>
                <a:hlinkClick r:id="rId4">
                  <a:extLst>
                    <a:ext uri="{A12FA001-AC4F-418D-AE19-62706E023703}">
                      <ahyp:hlinkClr xmlns:ahyp="http://schemas.microsoft.com/office/drawing/2018/hyperlinkcolor" val="tx"/>
                    </a:ext>
                  </a:extLst>
                </a:hlinkClick>
              </a:rPr>
              <a:t>Forbedringsguiden</a:t>
            </a:r>
            <a:r>
              <a:rPr lang="nb-NO" sz="1600" dirty="0"/>
              <a:t>. Er du ukjent med forbedringsmetodikken finner du mer om dette under </a:t>
            </a:r>
            <a:r>
              <a:rPr lang="nb-NO" sz="1600" dirty="0">
                <a:solidFill>
                  <a:srgbClr val="0070C0"/>
                </a:solidFill>
                <a:hlinkClick r:id="rId5">
                  <a:extLst>
                    <a:ext uri="{A12FA001-AC4F-418D-AE19-62706E023703}">
                      <ahyp:hlinkClr xmlns:ahyp="http://schemas.microsoft.com/office/drawing/2018/hyperlinkcolor" val="tx"/>
                    </a:ext>
                  </a:extLst>
                </a:hlinkClick>
              </a:rPr>
              <a:t>Kontinuerlig forbedring</a:t>
            </a:r>
            <a:r>
              <a:rPr lang="nb-NO" sz="1600" dirty="0">
                <a:solidFill>
                  <a:srgbClr val="0070C0"/>
                </a:solidFill>
              </a:rPr>
              <a:t> </a:t>
            </a:r>
            <a:r>
              <a:rPr lang="nb-NO" sz="1600" dirty="0"/>
              <a:t>i UNN.</a:t>
            </a:r>
          </a:p>
          <a:p>
            <a:pPr marL="0" indent="0">
              <a:buNone/>
            </a:pPr>
            <a:endParaRPr lang="nb-NO" sz="1600" dirty="0"/>
          </a:p>
          <a:p>
            <a:pPr marL="0" indent="0">
              <a:buNone/>
            </a:pPr>
            <a:r>
              <a:rPr lang="nb-NO" sz="1600" dirty="0"/>
              <a:t>Det er en forutsetning at leder har planlagt og gjennomført undersøkelsen samarbeid med vernetjenesten, ansatte og deres representanter i </a:t>
            </a:r>
            <a:r>
              <a:rPr lang="nb-NO" sz="1600" dirty="0" err="1"/>
              <a:t>hht</a:t>
            </a:r>
            <a:r>
              <a:rPr lang="nb-NO" sz="1600" dirty="0"/>
              <a:t>. </a:t>
            </a:r>
            <a:r>
              <a:rPr lang="nb-NO" sz="1600" dirty="0">
                <a:solidFill>
                  <a:srgbClr val="0070C0"/>
                </a:solidFill>
                <a:hlinkClick r:id="rId6">
                  <a:extLst>
                    <a:ext uri="{A12FA001-AC4F-418D-AE19-62706E023703}">
                      <ahyp:hlinkClr xmlns:ahyp="http://schemas.microsoft.com/office/drawing/2018/hyperlinkcolor" val="tx"/>
                    </a:ext>
                  </a:extLst>
                </a:hlinkClick>
              </a:rPr>
              <a:t>prosedyre for </a:t>
            </a:r>
            <a:r>
              <a:rPr lang="nb-NO" sz="1600" dirty="0" err="1">
                <a:solidFill>
                  <a:srgbClr val="0070C0"/>
                </a:solidFill>
                <a:hlinkClick r:id="rId6">
                  <a:extLst>
                    <a:ext uri="{A12FA001-AC4F-418D-AE19-62706E023703}">
                      <ahyp:hlinkClr xmlns:ahyp="http://schemas.microsoft.com/office/drawing/2018/hyperlinkcolor" val="tx"/>
                    </a:ext>
                  </a:extLst>
                </a:hlinkClick>
              </a:rPr>
              <a:t>ForBedring</a:t>
            </a:r>
            <a:r>
              <a:rPr lang="nb-NO" sz="1600" dirty="0"/>
              <a:t>. </a:t>
            </a:r>
          </a:p>
          <a:p>
            <a:pPr marL="0" indent="0">
              <a:buNone/>
            </a:pPr>
            <a:r>
              <a:rPr lang="nb-NO" sz="1600" dirty="0"/>
              <a:t>Videre at man i fellesskap har gått igjennom resultatene fra undersøkelsen og identifisert forbedrings- og bevaringsområder som kan inngå i malens første kolonne.</a:t>
            </a:r>
          </a:p>
          <a:p>
            <a:pPr marL="0" indent="0">
              <a:buNone/>
            </a:pPr>
            <a:endParaRPr lang="nb-NO" sz="1600" dirty="0"/>
          </a:p>
          <a:p>
            <a:pPr marL="0" indent="0">
              <a:buNone/>
            </a:pPr>
            <a:r>
              <a:rPr lang="nb-NO" sz="1600" dirty="0"/>
              <a:t>Selve malen finner du i </a:t>
            </a:r>
            <a:r>
              <a:rPr lang="nb-NO" sz="1600" dirty="0">
                <a:solidFill>
                  <a:srgbClr val="0070C0"/>
                </a:solidFill>
                <a:hlinkClick r:id="rId6">
                  <a:extLst>
                    <a:ext uri="{A12FA001-AC4F-418D-AE19-62706E023703}">
                      <ahyp:hlinkClr xmlns:ahyp="http://schemas.microsoft.com/office/drawing/2018/hyperlinkcolor" val="tx"/>
                    </a:ext>
                  </a:extLst>
                </a:hlinkClick>
              </a:rPr>
              <a:t>personalhåndboken</a:t>
            </a:r>
            <a:r>
              <a:rPr lang="nb-NO" sz="1600" dirty="0"/>
              <a:t>.</a:t>
            </a:r>
          </a:p>
          <a:p>
            <a:pPr marL="0" indent="0">
              <a:buNone/>
            </a:pPr>
            <a:endParaRPr lang="nb-NO" sz="1600" dirty="0"/>
          </a:p>
          <a:p>
            <a:pPr marL="0" indent="0">
              <a:buNone/>
            </a:pPr>
            <a:endParaRPr lang="nb-NO" sz="1600" dirty="0"/>
          </a:p>
          <a:p>
            <a:pPr marL="0" indent="0">
              <a:buNone/>
            </a:pPr>
            <a:r>
              <a:rPr lang="nb-NO" sz="1600" dirty="0"/>
              <a:t>Har du spørsmål eller tilbakemeldinger til handlingsplanmalen, veilederen eller </a:t>
            </a:r>
            <a:r>
              <a:rPr lang="nb-NO" sz="1600" dirty="0" err="1"/>
              <a:t>ForBedring</a:t>
            </a:r>
            <a:r>
              <a:rPr lang="nb-NO" sz="1600" dirty="0"/>
              <a:t> generelt kan disse rettes til:</a:t>
            </a:r>
          </a:p>
          <a:p>
            <a:pPr marL="0" indent="0">
              <a:buNone/>
            </a:pPr>
            <a:r>
              <a:rPr lang="nb-NO" sz="1600" b="1" dirty="0">
                <a:hlinkClick r:id="rId7"/>
              </a:rPr>
              <a:t>PO-LOhenvendelser@unn.no</a:t>
            </a:r>
            <a:endParaRPr lang="nb-NO" sz="1600" b="1" dirty="0"/>
          </a:p>
          <a:p>
            <a:pPr marL="0" indent="0">
              <a:buNone/>
            </a:pPr>
            <a:endParaRPr lang="nb-NO" sz="1600" dirty="0"/>
          </a:p>
          <a:p>
            <a:pPr marL="0" indent="0">
              <a:buNone/>
            </a:pPr>
            <a:endParaRPr lang="nb-NO" sz="1600" dirty="0"/>
          </a:p>
        </p:txBody>
      </p:sp>
    </p:spTree>
    <p:extLst>
      <p:ext uri="{BB962C8B-B14F-4D97-AF65-F5344CB8AC3E}">
        <p14:creationId xmlns:p14="http://schemas.microsoft.com/office/powerpoint/2010/main" val="341151230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76C3F7-9103-4E20-9E7D-061F764FBA3D}"/>
              </a:ext>
            </a:extLst>
          </p:cNvPr>
          <p:cNvSpPr>
            <a:spLocks noGrp="1"/>
          </p:cNvSpPr>
          <p:nvPr>
            <p:ph type="title"/>
          </p:nvPr>
        </p:nvSpPr>
        <p:spPr/>
        <p:txBody>
          <a:bodyPr/>
          <a:lstStyle/>
          <a:p>
            <a:r>
              <a:rPr lang="nb-NO"/>
              <a:t>Oppfølging</a:t>
            </a:r>
          </a:p>
        </p:txBody>
      </p:sp>
      <p:sp>
        <p:nvSpPr>
          <p:cNvPr id="3" name="Plassholder for innhold 2">
            <a:extLst>
              <a:ext uri="{FF2B5EF4-FFF2-40B4-BE49-F238E27FC236}">
                <a16:creationId xmlns:a16="http://schemas.microsoft.com/office/drawing/2014/main" id="{BE700207-4F71-4280-AB91-531431FD5FE7}"/>
              </a:ext>
            </a:extLst>
          </p:cNvPr>
          <p:cNvSpPr>
            <a:spLocks noGrp="1"/>
          </p:cNvSpPr>
          <p:nvPr>
            <p:ph idx="1"/>
          </p:nvPr>
        </p:nvSpPr>
        <p:spPr>
          <a:xfrm>
            <a:off x="611560" y="2060848"/>
            <a:ext cx="8229600" cy="2878332"/>
          </a:xfrm>
        </p:spPr>
        <p:txBody>
          <a:bodyPr/>
          <a:lstStyle/>
          <a:p>
            <a:pPr marL="0" indent="0">
              <a:buNone/>
            </a:pPr>
            <a:r>
              <a:rPr lang="nb-NO" sz="1800"/>
              <a:t>Tiltak må følges opp for å sikre varig endring. Det må etableres system som sikrer at tiltakene gjennomføres og at effekten av de vedvarer, og eventuelt fanger opp behov nye tiltak. Årlige gjennomføringer av ForBedring understøtter dette, men der hvor dette ikke er tilstrekkelig må det gjøres på annen måte.   </a:t>
            </a:r>
          </a:p>
          <a:p>
            <a:pPr marL="0" indent="0">
              <a:buNone/>
            </a:pPr>
            <a:endParaRPr lang="nb-NO" sz="1800"/>
          </a:p>
          <a:p>
            <a:pPr marL="0" indent="0">
              <a:buNone/>
            </a:pPr>
            <a:r>
              <a:rPr lang="nb-NO" sz="1800"/>
              <a:t>Det er et lederansvar å sørge for oppfølgning og at resultatene brukes i videre forbedringsarbeid.</a:t>
            </a:r>
          </a:p>
        </p:txBody>
      </p:sp>
      <p:pic>
        <p:nvPicPr>
          <p:cNvPr id="6" name="Bilde 5">
            <a:extLst>
              <a:ext uri="{FF2B5EF4-FFF2-40B4-BE49-F238E27FC236}">
                <a16:creationId xmlns:a16="http://schemas.microsoft.com/office/drawing/2014/main" id="{32F305F8-02AB-4302-9982-E718F6BEF83F}"/>
              </a:ext>
            </a:extLst>
          </p:cNvPr>
          <p:cNvPicPr>
            <a:picLocks noChangeAspect="1"/>
          </p:cNvPicPr>
          <p:nvPr/>
        </p:nvPicPr>
        <p:blipFill>
          <a:blip r:embed="rId3"/>
          <a:stretch>
            <a:fillRect/>
          </a:stretch>
        </p:blipFill>
        <p:spPr>
          <a:xfrm>
            <a:off x="7956376" y="94215"/>
            <a:ext cx="984725" cy="1152128"/>
          </a:xfrm>
          <a:prstGeom prst="rect">
            <a:avLst/>
          </a:prstGeom>
        </p:spPr>
      </p:pic>
    </p:spTree>
    <p:extLst>
      <p:ext uri="{BB962C8B-B14F-4D97-AF65-F5344CB8AC3E}">
        <p14:creationId xmlns:p14="http://schemas.microsoft.com/office/powerpoint/2010/main" val="333470460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76C3F7-9103-4E20-9E7D-061F764FBA3D}"/>
              </a:ext>
            </a:extLst>
          </p:cNvPr>
          <p:cNvSpPr>
            <a:spLocks noGrp="1"/>
          </p:cNvSpPr>
          <p:nvPr>
            <p:ph type="title"/>
          </p:nvPr>
        </p:nvSpPr>
        <p:spPr>
          <a:xfrm>
            <a:off x="228600" y="116632"/>
            <a:ext cx="8686800" cy="1143000"/>
          </a:xfrm>
        </p:spPr>
        <p:txBody>
          <a:bodyPr/>
          <a:lstStyle/>
          <a:p>
            <a:r>
              <a:rPr lang="nb-NO"/>
              <a:t>Hva kjennetegner de som lykkes?</a:t>
            </a:r>
          </a:p>
        </p:txBody>
      </p:sp>
      <p:sp>
        <p:nvSpPr>
          <p:cNvPr id="3" name="Plassholder for innhold 2">
            <a:extLst>
              <a:ext uri="{FF2B5EF4-FFF2-40B4-BE49-F238E27FC236}">
                <a16:creationId xmlns:a16="http://schemas.microsoft.com/office/drawing/2014/main" id="{BE700207-4F71-4280-AB91-531431FD5FE7}"/>
              </a:ext>
            </a:extLst>
          </p:cNvPr>
          <p:cNvSpPr>
            <a:spLocks noGrp="1"/>
          </p:cNvSpPr>
          <p:nvPr>
            <p:ph idx="1"/>
          </p:nvPr>
        </p:nvSpPr>
        <p:spPr>
          <a:xfrm>
            <a:off x="667138" y="1283780"/>
            <a:ext cx="7809724" cy="4833664"/>
          </a:xfrm>
        </p:spPr>
        <p:txBody>
          <a:bodyPr/>
          <a:lstStyle/>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Trygge ledere</a:t>
            </a:r>
            <a:r>
              <a:rPr lang="nb-NO" sz="1800">
                <a:latin typeface="Calibri" panose="020F0502020204030204" pitchFamily="34" charset="0"/>
                <a:ea typeface="Calibri" panose="020F0502020204030204" pitchFamily="34" charset="0"/>
                <a:cs typeface="Times New Roman" panose="02020603050405020304" pitchFamily="18" charset="0"/>
              </a:rPr>
              <a:t> som følger opp ForBedring uten at de vet helt hvor det går</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Samkjørt ledelse</a:t>
            </a:r>
            <a:r>
              <a:rPr lang="nb-NO" sz="1800">
                <a:latin typeface="Calibri" panose="020F0502020204030204" pitchFamily="34" charset="0"/>
                <a:ea typeface="Calibri" panose="020F0502020204030204" pitchFamily="34" charset="0"/>
                <a:cs typeface="Times New Roman" panose="02020603050405020304" pitchFamily="18" charset="0"/>
              </a:rPr>
              <a:t> som støtter hverandre</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Tidlig og reell involvering</a:t>
            </a:r>
            <a:r>
              <a:rPr lang="nb-NO" sz="1800">
                <a:latin typeface="Calibri" panose="020F0502020204030204" pitchFamily="34" charset="0"/>
                <a:ea typeface="Calibri" panose="020F0502020204030204" pitchFamily="34" charset="0"/>
                <a:cs typeface="Times New Roman" panose="02020603050405020304" pitchFamily="18" charset="0"/>
              </a:rPr>
              <a:t> av tillitsvalgte og vernetjeneste</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Utholdende</a:t>
            </a:r>
            <a:r>
              <a:rPr lang="nb-NO" sz="1800">
                <a:latin typeface="Calibri" panose="020F0502020204030204" pitchFamily="34" charset="0"/>
                <a:ea typeface="Calibri" panose="020F0502020204030204" pitchFamily="34" charset="0"/>
                <a:cs typeface="Times New Roman" panose="02020603050405020304" pitchFamily="18" charset="0"/>
              </a:rPr>
              <a:t>  ledere og medarbeidere som står løpet ut når det «butter»</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Rett lederstøtte på riktig tidspunkt </a:t>
            </a:r>
            <a:r>
              <a:rPr lang="nb-NO" sz="1800">
                <a:latin typeface="Calibri" panose="020F0502020204030204" pitchFamily="34" charset="0"/>
                <a:ea typeface="Calibri" panose="020F0502020204030204" pitchFamily="34" charset="0"/>
                <a:cs typeface="Times New Roman" panose="02020603050405020304" pitchFamily="18" charset="0"/>
              </a:rPr>
              <a:t>til inspirasjon og hjelp </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Tydelig på valg av metodikk</a:t>
            </a:r>
            <a:r>
              <a:rPr lang="nb-NO" sz="1800">
                <a:latin typeface="Calibri" panose="020F0502020204030204" pitchFamily="34" charset="0"/>
                <a:ea typeface="Calibri" panose="020F0502020204030204" pitchFamily="34" charset="0"/>
                <a:cs typeface="Times New Roman" panose="02020603050405020304" pitchFamily="18" charset="0"/>
              </a:rPr>
              <a:t> og organisering av forbedringsarbeidet</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Eierskap til metodikken </a:t>
            </a:r>
            <a:r>
              <a:rPr lang="nb-NO" sz="1800">
                <a:latin typeface="Calibri" panose="020F0502020204030204" pitchFamily="34" charset="0"/>
                <a:ea typeface="Calibri" panose="020F0502020204030204" pitchFamily="34" charset="0"/>
                <a:cs typeface="Times New Roman" panose="02020603050405020304" pitchFamily="18" charset="0"/>
              </a:rPr>
              <a:t>slik at det «eget» verktøy, egen prosess</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Setter av tilstrekkelig med tid og ressurser</a:t>
            </a:r>
            <a:r>
              <a:rPr lang="nb-NO" sz="1800">
                <a:latin typeface="Calibri" panose="020F0502020204030204" pitchFamily="34" charset="0"/>
                <a:ea typeface="Calibri" panose="020F0502020204030204" pitchFamily="34" charset="0"/>
                <a:cs typeface="Times New Roman" panose="02020603050405020304" pitchFamily="18" charset="0"/>
              </a:rPr>
              <a:t> til å gjennomføre og følge opp</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Mål om å involvere absolutt alle</a:t>
            </a:r>
            <a:r>
              <a:rPr lang="nb-NO" sz="1800">
                <a:latin typeface="Calibri" panose="020F0502020204030204" pitchFamily="34" charset="0"/>
                <a:ea typeface="Calibri" panose="020F0502020204030204" pitchFamily="34" charset="0"/>
                <a:cs typeface="Times New Roman" panose="02020603050405020304" pitchFamily="18" charset="0"/>
              </a:rPr>
              <a:t> og ikke redd for å bruke tid til å få det til</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Dokumentasjon av arbeidet</a:t>
            </a:r>
            <a:r>
              <a:rPr lang="nb-NO" sz="1800">
                <a:latin typeface="Calibri" panose="020F0502020204030204" pitchFamily="34" charset="0"/>
                <a:ea typeface="Calibri" panose="020F0502020204030204" pitchFamily="34" charset="0"/>
                <a:cs typeface="Times New Roman" panose="02020603050405020304" pitchFamily="18" charset="0"/>
              </a:rPr>
              <a:t>, hvordan det gjennomføres og av hvem</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Er tydelig på at man må bli helt konkret</a:t>
            </a:r>
            <a:r>
              <a:rPr lang="nb-NO" sz="180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Aft>
                <a:spcPct val="0"/>
              </a:spcAft>
              <a:buFont typeface="Wingdings" panose="05000000000000000000" pitchFamily="2" charset="2"/>
              <a:buChar char=""/>
            </a:pPr>
            <a:r>
              <a:rPr lang="nb-NO" sz="1800">
                <a:latin typeface="Calibri" panose="020F0502020204030204" pitchFamily="34" charset="0"/>
                <a:ea typeface="Calibri" panose="020F0502020204030204" pitchFamily="34" charset="0"/>
                <a:cs typeface="Times New Roman" panose="02020603050405020304" pitchFamily="18" charset="0"/>
              </a:rPr>
              <a:t>Fokus på hva som er </a:t>
            </a:r>
            <a:r>
              <a:rPr lang="nb-NO" sz="1800" u="sng">
                <a:latin typeface="Calibri" panose="020F0502020204030204" pitchFamily="34" charset="0"/>
                <a:ea typeface="Calibri" panose="020F0502020204030204" pitchFamily="34" charset="0"/>
                <a:cs typeface="Times New Roman" panose="02020603050405020304" pitchFamily="18" charset="0"/>
              </a:rPr>
              <a:t>viktig for deg</a:t>
            </a:r>
            <a:r>
              <a:rPr lang="nb-NO" sz="1800">
                <a:latin typeface="Calibri" panose="020F0502020204030204" pitchFamily="34" charset="0"/>
                <a:ea typeface="Calibri" panose="020F0502020204030204" pitchFamily="34" charset="0"/>
                <a:cs typeface="Times New Roman" panose="02020603050405020304" pitchFamily="18" charset="0"/>
              </a:rPr>
              <a:t> og hva en </a:t>
            </a:r>
            <a:r>
              <a:rPr lang="nb-NO" sz="1800" u="sng">
                <a:latin typeface="Calibri" panose="020F0502020204030204" pitchFamily="34" charset="0"/>
                <a:ea typeface="Calibri" panose="020F0502020204030204" pitchFamily="34" charset="0"/>
                <a:cs typeface="Times New Roman" panose="02020603050405020304" pitchFamily="18" charset="0"/>
              </a:rPr>
              <a:t>selv kan bidra </a:t>
            </a:r>
            <a:r>
              <a:rPr lang="nb-NO" sz="1800">
                <a:latin typeface="Calibri" panose="020F0502020204030204" pitchFamily="34" charset="0"/>
                <a:ea typeface="Calibri" panose="020F0502020204030204" pitchFamily="34" charset="0"/>
                <a:cs typeface="Times New Roman" panose="02020603050405020304" pitchFamily="18" charset="0"/>
              </a:rPr>
              <a:t>med </a:t>
            </a:r>
          </a:p>
          <a:p>
            <a:pPr lvl="0">
              <a:lnSpc>
                <a:spcPct val="107000"/>
              </a:lnSpc>
              <a:spcAft>
                <a:spcPct val="0"/>
              </a:spcAft>
              <a:buFont typeface="Wingdings" panose="05000000000000000000" pitchFamily="2" charset="2"/>
              <a:buChar char=""/>
            </a:pPr>
            <a:r>
              <a:rPr lang="nb-NO" sz="1800" u="sng">
                <a:latin typeface="Calibri" panose="020F0502020204030204" pitchFamily="34" charset="0"/>
                <a:ea typeface="Calibri" panose="020F0502020204030204" pitchFamily="34" charset="0"/>
                <a:cs typeface="Times New Roman" panose="02020603050405020304" pitchFamily="18" charset="0"/>
              </a:rPr>
              <a:t>Beskrive problemene</a:t>
            </a:r>
            <a:r>
              <a:rPr lang="nb-NO" sz="1800">
                <a:latin typeface="Calibri" panose="020F0502020204030204" pitchFamily="34" charset="0"/>
                <a:ea typeface="Calibri" panose="020F0502020204030204" pitchFamily="34" charset="0"/>
                <a:cs typeface="Times New Roman" panose="02020603050405020304" pitchFamily="18" charset="0"/>
              </a:rPr>
              <a:t> godt! Helt ned til konkrete hendelser eller situasjoner</a:t>
            </a:r>
          </a:p>
        </p:txBody>
      </p:sp>
    </p:spTree>
    <p:extLst>
      <p:ext uri="{BB962C8B-B14F-4D97-AF65-F5344CB8AC3E}">
        <p14:creationId xmlns:p14="http://schemas.microsoft.com/office/powerpoint/2010/main" val="20236660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465AAE-DCC9-F61C-9168-9F7B42112E6A}"/>
              </a:ext>
            </a:extLst>
          </p:cNvPr>
          <p:cNvSpPr>
            <a:spLocks noGrp="1"/>
          </p:cNvSpPr>
          <p:nvPr>
            <p:ph type="title"/>
          </p:nvPr>
        </p:nvSpPr>
        <p:spPr>
          <a:xfrm>
            <a:off x="457200" y="707350"/>
            <a:ext cx="8229600" cy="1066130"/>
          </a:xfrm>
        </p:spPr>
        <p:txBody>
          <a:bodyPr/>
          <a:lstStyle/>
          <a:p>
            <a:r>
              <a:rPr lang="nb-NO" sz="3600" b="1" dirty="0"/>
              <a:t>Rapportering av handlingsplaner:</a:t>
            </a:r>
            <a:br>
              <a:rPr lang="nb-NO" sz="3600" b="1" dirty="0"/>
            </a:br>
            <a:endParaRPr lang="nb-NO" dirty="0"/>
          </a:p>
        </p:txBody>
      </p:sp>
      <p:sp>
        <p:nvSpPr>
          <p:cNvPr id="3" name="Plassholder for innhold 2">
            <a:extLst>
              <a:ext uri="{FF2B5EF4-FFF2-40B4-BE49-F238E27FC236}">
                <a16:creationId xmlns:a16="http://schemas.microsoft.com/office/drawing/2014/main" id="{F7FAF170-7210-283E-C535-F89F8468570C}"/>
              </a:ext>
            </a:extLst>
          </p:cNvPr>
          <p:cNvSpPr>
            <a:spLocks noGrp="1"/>
          </p:cNvSpPr>
          <p:nvPr>
            <p:ph idx="1"/>
          </p:nvPr>
        </p:nvSpPr>
        <p:spPr/>
        <p:txBody>
          <a:bodyPr/>
          <a:lstStyle/>
          <a:p>
            <a:r>
              <a:rPr lang="nb-NO" sz="2000" dirty="0"/>
              <a:t>Enhet/seksjons-leder rapporterer handlingsplanen til avdelingsleder.</a:t>
            </a:r>
          </a:p>
          <a:p>
            <a:endParaRPr lang="nb-NO" sz="2000" dirty="0"/>
          </a:p>
          <a:p>
            <a:r>
              <a:rPr lang="nb-NO" sz="2000" dirty="0"/>
              <a:t>Alle handlingsplaner sendes opp til KVAM-utvalg til behandling. </a:t>
            </a:r>
          </a:p>
          <a:p>
            <a:endParaRPr lang="nb-NO" sz="2000" dirty="0"/>
          </a:p>
          <a:p>
            <a:r>
              <a:rPr lang="nb-NO" sz="2000" dirty="0"/>
              <a:t>Klinikken rapporterer antall handlingsplaner til Personal og organisasjonssenteret, Ledelse og organisasjonsutvikling: PO-LOhenvendelser@unn.no </a:t>
            </a:r>
          </a:p>
          <a:p>
            <a:endParaRPr lang="nb-NO" sz="2000" dirty="0"/>
          </a:p>
          <a:p>
            <a:r>
              <a:rPr lang="nb-NO" sz="2000" dirty="0"/>
              <a:t>Frist for rapportering av antall handlingsplaner er 31. Mai.</a:t>
            </a:r>
          </a:p>
          <a:p>
            <a:endParaRPr lang="nb-NO" dirty="0"/>
          </a:p>
        </p:txBody>
      </p:sp>
    </p:spTree>
    <p:extLst>
      <p:ext uri="{BB962C8B-B14F-4D97-AF65-F5344CB8AC3E}">
        <p14:creationId xmlns:p14="http://schemas.microsoft.com/office/powerpoint/2010/main" val="187569163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76C3F7-9103-4E20-9E7D-061F764FBA3D}"/>
              </a:ext>
            </a:extLst>
          </p:cNvPr>
          <p:cNvSpPr>
            <a:spLocks noGrp="1"/>
          </p:cNvSpPr>
          <p:nvPr>
            <p:ph type="title"/>
          </p:nvPr>
        </p:nvSpPr>
        <p:spPr/>
        <p:txBody>
          <a:bodyPr/>
          <a:lstStyle/>
          <a:p>
            <a:r>
              <a:rPr lang="nb-NO"/>
              <a:t>Stopp å forstå problemet</a:t>
            </a:r>
          </a:p>
        </p:txBody>
      </p:sp>
      <p:sp>
        <p:nvSpPr>
          <p:cNvPr id="3" name="Plassholder for innhold 2">
            <a:extLst>
              <a:ext uri="{FF2B5EF4-FFF2-40B4-BE49-F238E27FC236}">
                <a16:creationId xmlns:a16="http://schemas.microsoft.com/office/drawing/2014/main" id="{BE700207-4F71-4280-AB91-531431FD5FE7}"/>
              </a:ext>
            </a:extLst>
          </p:cNvPr>
          <p:cNvSpPr>
            <a:spLocks noGrp="1"/>
          </p:cNvSpPr>
          <p:nvPr>
            <p:ph idx="1"/>
          </p:nvPr>
        </p:nvSpPr>
        <p:spPr>
          <a:xfrm>
            <a:off x="457200" y="1414764"/>
            <a:ext cx="8229600" cy="4925144"/>
          </a:xfrm>
        </p:spPr>
        <p:txBody>
          <a:bodyPr/>
          <a:lstStyle/>
          <a:p>
            <a:pPr marL="0" indent="0">
              <a:buNone/>
            </a:pPr>
            <a:r>
              <a:rPr lang="nb-NO" sz="1600"/>
              <a:t>Forbedrings- og bevaringsområder for enheten er nå valgt. NB! Det kan kreve prosess for å komme frem til en felles problemforståelse</a:t>
            </a:r>
          </a:p>
          <a:p>
            <a:pPr marL="0" indent="0">
              <a:buNone/>
            </a:pPr>
            <a:endParaRPr lang="nb-NO" sz="1600"/>
          </a:p>
          <a:p>
            <a:r>
              <a:rPr lang="nb-NO" sz="1600"/>
              <a:t>Grovsorter problemstillingene i:</a:t>
            </a:r>
          </a:p>
          <a:p>
            <a:pPr lvl="1">
              <a:buFont typeface="Wingdings" panose="05000000000000000000" pitchFamily="2" charset="2"/>
              <a:buChar char="ü"/>
            </a:pPr>
            <a:r>
              <a:rPr lang="nb-NO" sz="1600"/>
              <a:t>De det er mulig å gjøre noe med selv (det som er håndterbart for enheten)</a:t>
            </a:r>
          </a:p>
          <a:p>
            <a:pPr lvl="1">
              <a:buFont typeface="Wingdings" panose="05000000000000000000" pitchFamily="2" charset="2"/>
              <a:buChar char="ü"/>
            </a:pPr>
            <a:r>
              <a:rPr lang="nb-NO" sz="1600"/>
              <a:t>De som eventuelt må håndteres av andre/sammen med andre enheter eller først behandles på annen måte (f.eks. følges opp av leder/lederteam, TV og VO)</a:t>
            </a:r>
          </a:p>
          <a:p>
            <a:r>
              <a:rPr lang="nb-NO" sz="1600"/>
              <a:t>Prioriter: </a:t>
            </a:r>
          </a:p>
          <a:p>
            <a:pPr lvl="1">
              <a:buFont typeface="Wingdings" panose="05000000000000000000" pitchFamily="2" charset="2"/>
              <a:buChar char="ü"/>
            </a:pPr>
            <a:r>
              <a:rPr lang="nb-NO" sz="1600"/>
              <a:t>Gå videre med problemstillingene som er håndterbar for enheten</a:t>
            </a:r>
          </a:p>
          <a:p>
            <a:pPr lvl="1">
              <a:buFont typeface="Wingdings" panose="05000000000000000000" pitchFamily="2" charset="2"/>
              <a:buChar char="ü"/>
            </a:pPr>
            <a:r>
              <a:rPr lang="nb-NO" sz="1600"/>
              <a:t>Velg ut i fellesskap hvilke av disse som er viktig for dere</a:t>
            </a:r>
          </a:p>
          <a:p>
            <a:r>
              <a:rPr lang="nb-NO" sz="1600"/>
              <a:t>Analyser: </a:t>
            </a:r>
          </a:p>
          <a:p>
            <a:pPr lvl="1">
              <a:buFont typeface="Wingdings" panose="05000000000000000000" pitchFamily="2" charset="2"/>
              <a:buChar char="ü"/>
            </a:pPr>
            <a:r>
              <a:rPr lang="nb-NO" sz="1600"/>
              <a:t>Gå inn i hver enkelt av de prioriterte problemstillingene og finn ut mer om de underliggende utfordringene. Hvorfor er det et problem, for hvem og på hvilken måte? Hva er potensielle hindringer?</a:t>
            </a:r>
          </a:p>
          <a:p>
            <a:pPr marL="0" indent="0">
              <a:buNone/>
            </a:pPr>
            <a:endParaRPr lang="nb-NO" sz="1600"/>
          </a:p>
          <a:p>
            <a:pPr marL="0" indent="0">
              <a:buNone/>
            </a:pPr>
            <a:r>
              <a:rPr lang="nb-NO" sz="1600"/>
              <a:t>Problemstillinger som må løftes ut av enheten skriftliggjøres og vurderes av leder/lederteam for videre behandling</a:t>
            </a:r>
          </a:p>
        </p:txBody>
      </p:sp>
      <p:pic>
        <p:nvPicPr>
          <p:cNvPr id="6" name="Bilde 5">
            <a:extLst>
              <a:ext uri="{FF2B5EF4-FFF2-40B4-BE49-F238E27FC236}">
                <a16:creationId xmlns:a16="http://schemas.microsoft.com/office/drawing/2014/main" id="{32F305F8-02AB-4302-9982-E718F6BEF83F}"/>
              </a:ext>
            </a:extLst>
          </p:cNvPr>
          <p:cNvPicPr>
            <a:picLocks noChangeAspect="1"/>
          </p:cNvPicPr>
          <p:nvPr/>
        </p:nvPicPr>
        <p:blipFill>
          <a:blip r:embed="rId3"/>
          <a:stretch>
            <a:fillRect/>
          </a:stretch>
        </p:blipFill>
        <p:spPr>
          <a:xfrm>
            <a:off x="7956376" y="94215"/>
            <a:ext cx="984725" cy="1152128"/>
          </a:xfrm>
          <a:prstGeom prst="rect">
            <a:avLst/>
          </a:prstGeom>
        </p:spPr>
      </p:pic>
    </p:spTree>
    <p:extLst>
      <p:ext uri="{BB962C8B-B14F-4D97-AF65-F5344CB8AC3E}">
        <p14:creationId xmlns:p14="http://schemas.microsoft.com/office/powerpoint/2010/main" val="13435653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76C3F7-9103-4E20-9E7D-061F764FBA3D}"/>
              </a:ext>
            </a:extLst>
          </p:cNvPr>
          <p:cNvSpPr>
            <a:spLocks noGrp="1"/>
          </p:cNvSpPr>
          <p:nvPr>
            <p:ph type="title"/>
          </p:nvPr>
        </p:nvSpPr>
        <p:spPr>
          <a:xfrm>
            <a:off x="457200" y="274638"/>
            <a:ext cx="7571184" cy="1143000"/>
          </a:xfrm>
        </p:spPr>
        <p:txBody>
          <a:bodyPr/>
          <a:lstStyle/>
          <a:p>
            <a:r>
              <a:rPr lang="nb-NO"/>
              <a:t>Etabler forbedringsteam</a:t>
            </a:r>
          </a:p>
        </p:txBody>
      </p:sp>
      <p:sp>
        <p:nvSpPr>
          <p:cNvPr id="3" name="Plassholder for innhold 2">
            <a:extLst>
              <a:ext uri="{FF2B5EF4-FFF2-40B4-BE49-F238E27FC236}">
                <a16:creationId xmlns:a16="http://schemas.microsoft.com/office/drawing/2014/main" id="{BE700207-4F71-4280-AB91-531431FD5FE7}"/>
              </a:ext>
            </a:extLst>
          </p:cNvPr>
          <p:cNvSpPr>
            <a:spLocks noGrp="1"/>
          </p:cNvSpPr>
          <p:nvPr>
            <p:ph idx="1"/>
          </p:nvPr>
        </p:nvSpPr>
        <p:spPr>
          <a:xfrm>
            <a:off x="457200" y="1600200"/>
            <a:ext cx="8229600" cy="3196952"/>
          </a:xfrm>
        </p:spPr>
        <p:txBody>
          <a:bodyPr/>
          <a:lstStyle/>
          <a:p>
            <a:r>
              <a:rPr lang="nb-NO" sz="1800"/>
              <a:t>Sett sammen forbedringsteam knyttet til hvert av de prioriterte forbedringsområdene </a:t>
            </a:r>
          </a:p>
          <a:p>
            <a:r>
              <a:rPr lang="nb-NO" sz="1800"/>
              <a:t>Sammensetning: Faglig relevant og representativt satt sammen. Dimensjoner etter behov</a:t>
            </a:r>
          </a:p>
          <a:p>
            <a:r>
              <a:rPr lang="nb-NO" sz="1800"/>
              <a:t>Avklar roller i teamet: Én gis i oppgave å lede arbeidet. Øvrige roller med arbeidsoppgaver avklares</a:t>
            </a:r>
          </a:p>
          <a:p>
            <a:r>
              <a:rPr lang="nb-NO" sz="1800"/>
              <a:t>Lag plan for arbeidet: Ta stilling til hva det er man ønsker å oppnå (med utgangspunkt analysen av problemet) og hvilke arbeidsmetoder som skal benyttes for å komme dit</a:t>
            </a:r>
          </a:p>
          <a:p>
            <a:r>
              <a:rPr lang="nb-NO" sz="1800"/>
              <a:t>Ansvarlig leder for enheten sikrer at teamet har tilstrekkelig med tid og resurser til å fullføre forbedringsarbeidet</a:t>
            </a:r>
          </a:p>
        </p:txBody>
      </p:sp>
      <p:pic>
        <p:nvPicPr>
          <p:cNvPr id="5" name="Bilde 4">
            <a:extLst>
              <a:ext uri="{FF2B5EF4-FFF2-40B4-BE49-F238E27FC236}">
                <a16:creationId xmlns:a16="http://schemas.microsoft.com/office/drawing/2014/main" id="{38A8BD7B-6EE7-4A46-9F18-E9EB25775B93}"/>
              </a:ext>
            </a:extLst>
          </p:cNvPr>
          <p:cNvPicPr>
            <a:picLocks noChangeAspect="1"/>
          </p:cNvPicPr>
          <p:nvPr/>
        </p:nvPicPr>
        <p:blipFill>
          <a:blip r:embed="rId3"/>
          <a:stretch>
            <a:fillRect/>
          </a:stretch>
        </p:blipFill>
        <p:spPr>
          <a:xfrm>
            <a:off x="7800011" y="286720"/>
            <a:ext cx="914400" cy="1152727"/>
          </a:xfrm>
          <a:prstGeom prst="rect">
            <a:avLst/>
          </a:prstGeom>
        </p:spPr>
      </p:pic>
    </p:spTree>
    <p:extLst>
      <p:ext uri="{BB962C8B-B14F-4D97-AF65-F5344CB8AC3E}">
        <p14:creationId xmlns:p14="http://schemas.microsoft.com/office/powerpoint/2010/main" val="110112360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063EFAC-48F8-45B7-9E3B-DB4AAB363B0D}"/>
              </a:ext>
            </a:extLst>
          </p:cNvPr>
          <p:cNvSpPr>
            <a:spLocks noGrp="1"/>
          </p:cNvSpPr>
          <p:nvPr>
            <p:ph type="title"/>
          </p:nvPr>
        </p:nvSpPr>
        <p:spPr/>
        <p:txBody>
          <a:bodyPr/>
          <a:lstStyle/>
          <a:p>
            <a:r>
              <a:rPr lang="nb-NO"/>
              <a:t>Sett SMART mål</a:t>
            </a:r>
          </a:p>
        </p:txBody>
      </p:sp>
      <p:sp>
        <p:nvSpPr>
          <p:cNvPr id="3" name="Plassholder for innhold 2">
            <a:extLst>
              <a:ext uri="{FF2B5EF4-FFF2-40B4-BE49-F238E27FC236}">
                <a16:creationId xmlns:a16="http://schemas.microsoft.com/office/drawing/2014/main" id="{7CB84BC1-BA7A-4ACC-BDC8-A687205AE5C3}"/>
              </a:ext>
            </a:extLst>
          </p:cNvPr>
          <p:cNvSpPr>
            <a:spLocks noGrp="1"/>
          </p:cNvSpPr>
          <p:nvPr>
            <p:ph idx="1"/>
          </p:nvPr>
        </p:nvSpPr>
        <p:spPr/>
        <p:txBody>
          <a:bodyPr/>
          <a:lstStyle/>
          <a:p>
            <a:pPr marL="0" indent="0">
              <a:lnSpc>
                <a:spcPct val="115000"/>
              </a:lnSpc>
              <a:spcAft>
                <a:spcPts val="1000"/>
              </a:spcAft>
              <a:buNone/>
            </a:pPr>
            <a:r>
              <a:rPr lang="nb-NO" sz="1600" b="1">
                <a:latin typeface="Arial" panose="020B0604020202020204" pitchFamily="34" charset="0"/>
                <a:cs typeface="Arial" panose="020B0604020202020204" pitchFamily="34" charset="0"/>
              </a:rPr>
              <a:t>SMARTE-mål kjennetegnes med å være:</a:t>
            </a:r>
            <a:r>
              <a:rPr lang="nb-NO" sz="1600"/>
              <a:t> </a:t>
            </a:r>
          </a:p>
          <a:p>
            <a:pPr>
              <a:lnSpc>
                <a:spcPct val="115000"/>
              </a:lnSpc>
              <a:spcAft>
                <a:spcPts val="1000"/>
              </a:spcAft>
            </a:pPr>
            <a:r>
              <a:rPr lang="nb-NO" sz="1600" b="1">
                <a:latin typeface="Arial" panose="020B0604020202020204" pitchFamily="34" charset="0"/>
                <a:cs typeface="Arial" panose="020B0604020202020204" pitchFamily="34" charset="0"/>
              </a:rPr>
              <a:t>Spesifikke: </a:t>
            </a:r>
            <a:r>
              <a:rPr lang="nb-NO" sz="1600">
                <a:latin typeface="Arial" panose="020B0604020202020204" pitchFamily="34" charset="0"/>
                <a:ea typeface="Calibri" panose="020F0502020204030204"/>
                <a:cs typeface="Arial" panose="020B0604020202020204" pitchFamily="34" charset="0"/>
              </a:rPr>
              <a:t>Målene må være så klare og konkret som mulig, </a:t>
            </a:r>
            <a:endParaRPr lang="nb-NO" sz="1600" b="1">
              <a:latin typeface="Arial" panose="020B0604020202020204" pitchFamily="34" charset="0"/>
              <a:cs typeface="Arial" panose="020B0604020202020204" pitchFamily="34" charset="0"/>
            </a:endParaRPr>
          </a:p>
          <a:p>
            <a:pPr>
              <a:lnSpc>
                <a:spcPct val="115000"/>
              </a:lnSpc>
              <a:spcAft>
                <a:spcPts val="1000"/>
              </a:spcAft>
            </a:pPr>
            <a:r>
              <a:rPr lang="nb-NO" sz="1600" b="1">
                <a:latin typeface="Arial" panose="020B0604020202020204" pitchFamily="34" charset="0"/>
                <a:cs typeface="Arial" panose="020B0604020202020204" pitchFamily="34" charset="0"/>
              </a:rPr>
              <a:t>Målbare: </a:t>
            </a:r>
            <a:r>
              <a:rPr lang="nb-NO" sz="1600">
                <a:latin typeface="Arial" panose="020B0604020202020204" pitchFamily="34" charset="0"/>
                <a:ea typeface="Calibri" panose="020F0502020204030204"/>
                <a:cs typeface="Arial" panose="020B0604020202020204" pitchFamily="34" charset="0"/>
              </a:rPr>
              <a:t>Målene må egne seg til å vurdere grad av måloppnåelse (til en evaluering).  </a:t>
            </a:r>
            <a:endParaRPr lang="nb-NO" sz="1600" b="1">
              <a:latin typeface="Arial" panose="020B0604020202020204" pitchFamily="34" charset="0"/>
              <a:cs typeface="Arial" panose="020B0604020202020204" pitchFamily="34" charset="0"/>
            </a:endParaRPr>
          </a:p>
          <a:p>
            <a:pPr>
              <a:lnSpc>
                <a:spcPct val="115000"/>
              </a:lnSpc>
              <a:spcAft>
                <a:spcPts val="1000"/>
              </a:spcAft>
            </a:pPr>
            <a:r>
              <a:rPr lang="nb-NO" sz="1600" b="1">
                <a:latin typeface="Arial" panose="020B0604020202020204" pitchFamily="34" charset="0"/>
                <a:cs typeface="Arial" panose="020B0604020202020204" pitchFamily="34" charset="0"/>
              </a:rPr>
              <a:t>Attraktive: </a:t>
            </a:r>
            <a:r>
              <a:rPr lang="nb-NO" sz="1600">
                <a:latin typeface="Arial" panose="020B0604020202020204" pitchFamily="34" charset="0"/>
                <a:ea typeface="Calibri" panose="020F0502020204030204"/>
                <a:cs typeface="Arial" panose="020B0604020202020204" pitchFamily="34" charset="0"/>
              </a:rPr>
              <a:t>Målene må oppleves å være </a:t>
            </a:r>
            <a:r>
              <a:rPr lang="nb-NO" sz="1600">
                <a:latin typeface="Arial" panose="020B0604020202020204" pitchFamily="34" charset="0"/>
                <a:cs typeface="Arial" panose="020B0604020202020204" pitchFamily="34" charset="0"/>
              </a:rPr>
              <a:t>meningsfulle og </a:t>
            </a:r>
            <a:r>
              <a:rPr lang="nb-NO" sz="1600">
                <a:latin typeface="Arial" panose="020B0604020202020204" pitchFamily="34" charset="0"/>
                <a:ea typeface="Calibri" panose="020F0502020204030204"/>
                <a:cs typeface="Arial" panose="020B0604020202020204" pitchFamily="34" charset="0"/>
              </a:rPr>
              <a:t>relevant for problemstillingen, og evne å engasjerer den enkelte medarbeider slik at de ønsker å jobbe mot nettopp dette målet</a:t>
            </a:r>
            <a:endParaRPr lang="nb-NO" sz="1600" b="1">
              <a:latin typeface="Arial" panose="020B0604020202020204" pitchFamily="34" charset="0"/>
              <a:cs typeface="Arial" panose="020B0604020202020204" pitchFamily="34" charset="0"/>
            </a:endParaRPr>
          </a:p>
          <a:p>
            <a:pPr>
              <a:lnSpc>
                <a:spcPct val="115000"/>
              </a:lnSpc>
              <a:spcAft>
                <a:spcPts val="1000"/>
              </a:spcAft>
            </a:pPr>
            <a:r>
              <a:rPr lang="nb-NO" sz="1600" b="1">
                <a:latin typeface="Arial" panose="020B0604020202020204" pitchFamily="34" charset="0"/>
                <a:cs typeface="Arial" panose="020B0604020202020204" pitchFamily="34" charset="0"/>
              </a:rPr>
              <a:t>Realistiske: </a:t>
            </a:r>
            <a:r>
              <a:rPr lang="nb-NO" sz="1600">
                <a:latin typeface="Arial" panose="020B0604020202020204" pitchFamily="34" charset="0"/>
                <a:ea typeface="Calibri" panose="020F0502020204030204"/>
                <a:cs typeface="Arial" panose="020B0604020202020204" pitchFamily="34" charset="0"/>
              </a:rPr>
              <a:t>Målene må oppleves å være realistiske. Både med hensyn til selve måloppnåelse (overdrevent høye forventinger på forhånd), men også med hensyn til å råde over virkemidlene som er nødvendig for å nå målene</a:t>
            </a:r>
          </a:p>
          <a:p>
            <a:pPr>
              <a:lnSpc>
                <a:spcPct val="115000"/>
              </a:lnSpc>
              <a:spcAft>
                <a:spcPts val="1000"/>
              </a:spcAft>
            </a:pPr>
            <a:r>
              <a:rPr lang="nb-NO" sz="1600" b="1">
                <a:latin typeface="Arial" panose="020B0604020202020204" pitchFamily="34" charset="0"/>
                <a:cs typeface="Arial" panose="020B0604020202020204" pitchFamily="34" charset="0"/>
              </a:rPr>
              <a:t>Tidsbestemt: </a:t>
            </a:r>
            <a:r>
              <a:rPr lang="nb-NO" sz="1600">
                <a:latin typeface="Arial" panose="020B0604020202020204" pitchFamily="34" charset="0"/>
                <a:ea typeface="Calibri" panose="020F0502020204030204"/>
                <a:cs typeface="Arial" panose="020B0604020202020204" pitchFamily="34" charset="0"/>
              </a:rPr>
              <a:t>Måloppnåelse må være knyttet til et bestemt tidspunkt målet skal være nådd</a:t>
            </a:r>
            <a:endParaRPr lang="nb-NO" sz="1600" b="1">
              <a:latin typeface="Arial" panose="020B0604020202020204" pitchFamily="34" charset="0"/>
              <a:ea typeface="Calibri" panose="020F0502020204030204"/>
              <a:cs typeface="Arial" panose="020B0604020202020204" pitchFamily="34" charset="0"/>
            </a:endParaRPr>
          </a:p>
        </p:txBody>
      </p:sp>
      <p:pic>
        <p:nvPicPr>
          <p:cNvPr id="4" name="Bilde 3">
            <a:extLst>
              <a:ext uri="{FF2B5EF4-FFF2-40B4-BE49-F238E27FC236}">
                <a16:creationId xmlns:a16="http://schemas.microsoft.com/office/drawing/2014/main" id="{D6F8C34C-96EE-4574-8B40-CF7C15F63F0A}"/>
              </a:ext>
            </a:extLst>
          </p:cNvPr>
          <p:cNvPicPr>
            <a:picLocks noChangeAspect="1"/>
          </p:cNvPicPr>
          <p:nvPr/>
        </p:nvPicPr>
        <p:blipFill>
          <a:blip r:embed="rId3"/>
          <a:stretch>
            <a:fillRect/>
          </a:stretch>
        </p:blipFill>
        <p:spPr>
          <a:xfrm>
            <a:off x="7791649" y="274638"/>
            <a:ext cx="914399" cy="1163318"/>
          </a:xfrm>
          <a:prstGeom prst="rect">
            <a:avLst/>
          </a:prstGeom>
        </p:spPr>
      </p:pic>
    </p:spTree>
    <p:extLst>
      <p:ext uri="{BB962C8B-B14F-4D97-AF65-F5344CB8AC3E}">
        <p14:creationId xmlns:p14="http://schemas.microsoft.com/office/powerpoint/2010/main" val="36809108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E1240F-F416-43F7-A3D4-0D8CEC0A79AB}"/>
              </a:ext>
            </a:extLst>
          </p:cNvPr>
          <p:cNvSpPr>
            <a:spLocks noGrp="1"/>
          </p:cNvSpPr>
          <p:nvPr>
            <p:ph type="title"/>
          </p:nvPr>
        </p:nvSpPr>
        <p:spPr>
          <a:xfrm>
            <a:off x="457200" y="119436"/>
            <a:ext cx="8229600" cy="1143000"/>
          </a:xfrm>
        </p:spPr>
        <p:txBody>
          <a:bodyPr/>
          <a:lstStyle/>
          <a:p>
            <a:r>
              <a:rPr lang="nb-NO"/>
              <a:t>Definer indikatorer</a:t>
            </a:r>
          </a:p>
        </p:txBody>
      </p:sp>
      <p:sp>
        <p:nvSpPr>
          <p:cNvPr id="3" name="Plassholder for innhold 2">
            <a:extLst>
              <a:ext uri="{FF2B5EF4-FFF2-40B4-BE49-F238E27FC236}">
                <a16:creationId xmlns:a16="http://schemas.microsoft.com/office/drawing/2014/main" id="{B0AD584B-05FF-40E9-AE44-883D8BDE2DE3}"/>
              </a:ext>
            </a:extLst>
          </p:cNvPr>
          <p:cNvSpPr>
            <a:spLocks noGrp="1"/>
          </p:cNvSpPr>
          <p:nvPr>
            <p:ph idx="1"/>
          </p:nvPr>
        </p:nvSpPr>
        <p:spPr>
          <a:xfrm>
            <a:off x="457200" y="980728"/>
            <a:ext cx="8229600" cy="5188100"/>
          </a:xfrm>
        </p:spPr>
        <p:txBody>
          <a:bodyPr/>
          <a:lstStyle/>
          <a:p>
            <a:r>
              <a:rPr lang="nb-NO" sz="1600"/>
              <a:t>Det gir mulighet til å avgjøre om en endringen faktisk er en forbedring</a:t>
            </a:r>
          </a:p>
          <a:p>
            <a:r>
              <a:rPr lang="nb-NO" sz="1600"/>
              <a:t>Indikatorene må være knytte til målet (direkte eller indirekte)</a:t>
            </a:r>
          </a:p>
          <a:p>
            <a:r>
              <a:rPr lang="nb-NO" sz="1600"/>
              <a:t>Beskriver resultatet (slik at man kan si noe om resultatoppnåelse)</a:t>
            </a:r>
          </a:p>
          <a:p>
            <a:r>
              <a:rPr lang="nb-NO" sz="1600"/>
              <a:t>Beskriver gjennomføring (slik at man kan si noe om grad av gjennomføring) </a:t>
            </a:r>
          </a:p>
          <a:p>
            <a:r>
              <a:rPr lang="nb-NO" sz="1600"/>
              <a:t>Tid- og tallfestet mål</a:t>
            </a:r>
          </a:p>
          <a:p>
            <a:endParaRPr lang="nb-NO" sz="1600"/>
          </a:p>
          <a:p>
            <a:pPr marL="0" indent="0">
              <a:buNone/>
            </a:pPr>
            <a:r>
              <a:rPr lang="nb-NO" sz="1600"/>
              <a:t>Tips</a:t>
            </a:r>
          </a:p>
          <a:p>
            <a:pPr marL="0" indent="0">
              <a:buNone/>
            </a:pPr>
            <a:r>
              <a:rPr lang="nb-NO" sz="1600"/>
              <a:t>Det kan være en utfordring å definere indikatorer i forbedringsarbeid rettet mot kultur og arbeidsmiljø, men fokus på indikatorer vil også kunne bidra til å ha et bevisst og aktivt forhold til hva man ønsker å forbedre, og ikke minst, gi mulighet til å sjekke om man faktisk får til forbedring  </a:t>
            </a:r>
          </a:p>
          <a:p>
            <a:pPr marL="0" indent="0">
              <a:buNone/>
            </a:pPr>
            <a:endParaRPr lang="nb-NO" sz="1600"/>
          </a:p>
          <a:p>
            <a:pPr marL="0" indent="0">
              <a:buNone/>
            </a:pPr>
            <a:r>
              <a:rPr lang="nb-NO" sz="1600"/>
              <a:t>Der det blir svært vanskelig å etablere en direkte indikator, kan man sette prosessmål (telle registrere ønsket/planlagt aktivitet i tilknytning til tiltak)</a:t>
            </a:r>
          </a:p>
          <a:p>
            <a:pPr marL="0" indent="0">
              <a:buNone/>
            </a:pPr>
            <a:endParaRPr lang="nb-NO" sz="1600"/>
          </a:p>
          <a:p>
            <a:pPr marL="0" indent="0">
              <a:buNone/>
            </a:pPr>
            <a:r>
              <a:rPr lang="nb-NO" sz="1600"/>
              <a:t>Man kan også operasjonalisere kvalitative størrelser slik at de kan telles/måles. F.eks strukturert etterspørre ansattes opplevelse</a:t>
            </a:r>
          </a:p>
          <a:p>
            <a:endParaRPr lang="nb-NO" sz="1600"/>
          </a:p>
          <a:p>
            <a:pPr marL="0" indent="0">
              <a:buNone/>
            </a:pPr>
            <a:r>
              <a:rPr lang="nb-NO" sz="1600"/>
              <a:t>Neste ForBedring kan være siste løsning, der en høyere skår av resultatet for neste gjennomføring er et mål og selve resultatet neste år blir en indikator</a:t>
            </a:r>
          </a:p>
          <a:p>
            <a:endParaRPr lang="nb-NO" sz="1600"/>
          </a:p>
        </p:txBody>
      </p:sp>
      <p:pic>
        <p:nvPicPr>
          <p:cNvPr id="4" name="Bilde 3">
            <a:extLst>
              <a:ext uri="{FF2B5EF4-FFF2-40B4-BE49-F238E27FC236}">
                <a16:creationId xmlns:a16="http://schemas.microsoft.com/office/drawing/2014/main" id="{C39181E5-109B-4B14-89A3-3CCD71180553}"/>
              </a:ext>
            </a:extLst>
          </p:cNvPr>
          <p:cNvPicPr>
            <a:picLocks noChangeAspect="1"/>
          </p:cNvPicPr>
          <p:nvPr/>
        </p:nvPicPr>
        <p:blipFill>
          <a:blip r:embed="rId3"/>
          <a:stretch>
            <a:fillRect/>
          </a:stretch>
        </p:blipFill>
        <p:spPr>
          <a:xfrm>
            <a:off x="7956376" y="257127"/>
            <a:ext cx="914399" cy="1138135"/>
          </a:xfrm>
          <a:prstGeom prst="rect">
            <a:avLst/>
          </a:prstGeom>
        </p:spPr>
      </p:pic>
    </p:spTree>
    <p:extLst>
      <p:ext uri="{BB962C8B-B14F-4D97-AF65-F5344CB8AC3E}">
        <p14:creationId xmlns:p14="http://schemas.microsoft.com/office/powerpoint/2010/main" val="38976346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513AC8-3335-44E0-ACCF-21452D6B0D64}"/>
              </a:ext>
            </a:extLst>
          </p:cNvPr>
          <p:cNvSpPr>
            <a:spLocks noGrp="1"/>
          </p:cNvSpPr>
          <p:nvPr>
            <p:ph type="title"/>
          </p:nvPr>
        </p:nvSpPr>
        <p:spPr/>
        <p:txBody>
          <a:bodyPr/>
          <a:lstStyle/>
          <a:p>
            <a:r>
              <a:rPr lang="nb-NO"/>
              <a:t>Utred og test tiltak</a:t>
            </a:r>
          </a:p>
        </p:txBody>
      </p:sp>
      <p:sp>
        <p:nvSpPr>
          <p:cNvPr id="3" name="Plassholder for innhold 2">
            <a:extLst>
              <a:ext uri="{FF2B5EF4-FFF2-40B4-BE49-F238E27FC236}">
                <a16:creationId xmlns:a16="http://schemas.microsoft.com/office/drawing/2014/main" id="{B1E32786-56E8-4CE9-8FDF-7F165F75ACDF}"/>
              </a:ext>
            </a:extLst>
          </p:cNvPr>
          <p:cNvSpPr>
            <a:spLocks noGrp="1"/>
          </p:cNvSpPr>
          <p:nvPr>
            <p:ph idx="1"/>
          </p:nvPr>
        </p:nvSpPr>
        <p:spPr>
          <a:xfrm>
            <a:off x="639493" y="2204864"/>
            <a:ext cx="8229600" cy="2016224"/>
          </a:xfrm>
        </p:spPr>
        <p:txBody>
          <a:bodyPr/>
          <a:lstStyle/>
          <a:p>
            <a:r>
              <a:rPr lang="nb-NO" sz="1800"/>
              <a:t>Få fram og utred tiltak som kan gi forbedring</a:t>
            </a:r>
          </a:p>
          <a:p>
            <a:r>
              <a:rPr lang="nb-NO" sz="1800"/>
              <a:t>Tiltakene prioriteres også etter effekt og evne til å gjennomføre. Bruk gjerne </a:t>
            </a:r>
            <a:r>
              <a:rPr lang="nb-NO" sz="1800">
                <a:hlinkClick r:id="rId3"/>
              </a:rPr>
              <a:t>prioriteringsmatrisen</a:t>
            </a:r>
            <a:endParaRPr lang="nb-NO" sz="1800"/>
          </a:p>
          <a:p>
            <a:r>
              <a:rPr lang="nb-NO" sz="1800"/>
              <a:t>Tiltakene må testes ut for å avgjøre om de virker</a:t>
            </a:r>
          </a:p>
          <a:p>
            <a:r>
              <a:rPr lang="nb-NO" sz="1800"/>
              <a:t>Om tiltaket kan komme til å berøre mange kan være lurt å lage en interessentanalyse</a:t>
            </a:r>
          </a:p>
        </p:txBody>
      </p:sp>
      <p:pic>
        <p:nvPicPr>
          <p:cNvPr id="4" name="Bilde 3">
            <a:extLst>
              <a:ext uri="{FF2B5EF4-FFF2-40B4-BE49-F238E27FC236}">
                <a16:creationId xmlns:a16="http://schemas.microsoft.com/office/drawing/2014/main" id="{ED288059-ADB3-43F2-9A5C-11025A29C2D9}"/>
              </a:ext>
            </a:extLst>
          </p:cNvPr>
          <p:cNvPicPr>
            <a:picLocks noChangeAspect="1"/>
          </p:cNvPicPr>
          <p:nvPr/>
        </p:nvPicPr>
        <p:blipFill>
          <a:blip r:embed="rId4"/>
          <a:stretch>
            <a:fillRect/>
          </a:stretch>
        </p:blipFill>
        <p:spPr>
          <a:xfrm>
            <a:off x="7884368" y="186731"/>
            <a:ext cx="984725" cy="1230907"/>
          </a:xfrm>
          <a:prstGeom prst="rect">
            <a:avLst/>
          </a:prstGeom>
        </p:spPr>
      </p:pic>
    </p:spTree>
    <p:extLst>
      <p:ext uri="{BB962C8B-B14F-4D97-AF65-F5344CB8AC3E}">
        <p14:creationId xmlns:p14="http://schemas.microsoft.com/office/powerpoint/2010/main" val="30798448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80FF2238-9FE0-44D1-9598-9DF4CBC90443}"/>
              </a:ext>
            </a:extLst>
          </p:cNvPr>
          <p:cNvPicPr>
            <a:picLocks noChangeAspect="1"/>
          </p:cNvPicPr>
          <p:nvPr/>
        </p:nvPicPr>
        <p:blipFill>
          <a:blip r:embed="rId2"/>
          <a:stretch>
            <a:fillRect/>
          </a:stretch>
        </p:blipFill>
        <p:spPr>
          <a:xfrm>
            <a:off x="8128277" y="251999"/>
            <a:ext cx="984725" cy="1236144"/>
          </a:xfrm>
          <a:prstGeom prst="rect">
            <a:avLst/>
          </a:prstGeom>
        </p:spPr>
      </p:pic>
      <p:sp>
        <p:nvSpPr>
          <p:cNvPr id="2" name="Tittel 1">
            <a:extLst>
              <a:ext uri="{FF2B5EF4-FFF2-40B4-BE49-F238E27FC236}">
                <a16:creationId xmlns:a16="http://schemas.microsoft.com/office/drawing/2014/main" id="{B11F4916-B759-4E9A-B94A-99D82AF665C5}"/>
              </a:ext>
            </a:extLst>
          </p:cNvPr>
          <p:cNvSpPr>
            <a:spLocks noGrp="1"/>
          </p:cNvSpPr>
          <p:nvPr>
            <p:ph type="title"/>
          </p:nvPr>
        </p:nvSpPr>
        <p:spPr>
          <a:xfrm>
            <a:off x="-42305" y="103725"/>
            <a:ext cx="8229600" cy="1143000"/>
          </a:xfrm>
        </p:spPr>
        <p:txBody>
          <a:bodyPr/>
          <a:lstStyle/>
          <a:p>
            <a:r>
              <a:rPr lang="nb-NO"/>
              <a:t>Test tiltak i </a:t>
            </a:r>
            <a:r>
              <a:rPr lang="nb-NO">
                <a:hlinkClick r:id="rId3"/>
              </a:rPr>
              <a:t>PDSA småskalatest</a:t>
            </a:r>
            <a:endParaRPr lang="nb-NO"/>
          </a:p>
        </p:txBody>
      </p:sp>
      <p:pic>
        <p:nvPicPr>
          <p:cNvPr id="6" name="Picture 2">
            <a:extLst>
              <a:ext uri="{FF2B5EF4-FFF2-40B4-BE49-F238E27FC236}">
                <a16:creationId xmlns:a16="http://schemas.microsoft.com/office/drawing/2014/main" id="{46C8C0A9-0993-4437-8E79-C184940F371D}"/>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bwMode="auto">
          <a:xfrm rot="10800000">
            <a:off x="3629115" y="4848260"/>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extLst>
              <a:ext uri="{FF2B5EF4-FFF2-40B4-BE49-F238E27FC236}">
                <a16:creationId xmlns:a16="http://schemas.microsoft.com/office/drawing/2014/main" id="{E1AA3704-004E-4DF2-AD3A-BF7C0DF8DCD9}"/>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bwMode="auto">
          <a:xfrm rot="16200000">
            <a:off x="3656736" y="4136508"/>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7BBB7444-A357-46C0-B5F7-6EC92C468035}"/>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4535997" y="4140380"/>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ounded Rectangle 2">
            <a:extLst>
              <a:ext uri="{FF2B5EF4-FFF2-40B4-BE49-F238E27FC236}">
                <a16:creationId xmlns:a16="http://schemas.microsoft.com/office/drawing/2014/main" id="{335A20B6-A2B4-4A4D-8180-8901423D1ED7}"/>
              </a:ext>
            </a:extLst>
          </p:cNvPr>
          <p:cNvSpPr/>
          <p:nvPr/>
        </p:nvSpPr>
        <p:spPr>
          <a:xfrm>
            <a:off x="325462" y="1430246"/>
            <a:ext cx="6264697" cy="5040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800" b="1">
                <a:solidFill>
                  <a:schemeClr val="tx1"/>
                </a:solidFill>
              </a:rPr>
              <a:t>Tiltak / endring </a:t>
            </a:r>
          </a:p>
          <a:p>
            <a:r>
              <a:rPr lang="nb-NO" sz="800">
                <a:solidFill>
                  <a:schemeClr val="tx1"/>
                </a:solidFill>
              </a:rPr>
              <a:t>Hvilken tiltak/endring ønsker vi å teste? TEST-TEST</a:t>
            </a:r>
          </a:p>
        </p:txBody>
      </p:sp>
      <p:sp>
        <p:nvSpPr>
          <p:cNvPr id="10" name="Rounded Rectangle 4">
            <a:extLst>
              <a:ext uri="{FF2B5EF4-FFF2-40B4-BE49-F238E27FC236}">
                <a16:creationId xmlns:a16="http://schemas.microsoft.com/office/drawing/2014/main" id="{3278E108-9903-41B7-8DC0-2D2971A0CCC1}"/>
              </a:ext>
            </a:extLst>
          </p:cNvPr>
          <p:cNvSpPr/>
          <p:nvPr/>
        </p:nvSpPr>
        <p:spPr>
          <a:xfrm>
            <a:off x="325462" y="2042314"/>
            <a:ext cx="6264697" cy="504056"/>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800" b="1">
                <a:solidFill>
                  <a:schemeClr val="tx1"/>
                </a:solidFill>
              </a:rPr>
              <a:t>Arbeidshypotese (Hvis A, så B)</a:t>
            </a:r>
          </a:p>
          <a:p>
            <a:r>
              <a:rPr lang="nb-NO" sz="800">
                <a:solidFill>
                  <a:schemeClr val="tx1"/>
                </a:solidFill>
              </a:rPr>
              <a:t>Hvilket svar forventer vi?</a:t>
            </a:r>
          </a:p>
        </p:txBody>
      </p:sp>
      <p:sp>
        <p:nvSpPr>
          <p:cNvPr id="12" name="Rounded Rectangle 7">
            <a:extLst>
              <a:ext uri="{FF2B5EF4-FFF2-40B4-BE49-F238E27FC236}">
                <a16:creationId xmlns:a16="http://schemas.microsoft.com/office/drawing/2014/main" id="{0710ACF0-231B-42BF-A449-AD45964B9C13}"/>
              </a:ext>
            </a:extLst>
          </p:cNvPr>
          <p:cNvSpPr/>
          <p:nvPr/>
        </p:nvSpPr>
        <p:spPr>
          <a:xfrm>
            <a:off x="325462" y="2703398"/>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a:solidFill>
                <a:schemeClr val="tx1"/>
              </a:solidFill>
            </a:endParaRPr>
          </a:p>
        </p:txBody>
      </p:sp>
      <p:sp>
        <p:nvSpPr>
          <p:cNvPr id="13" name="Rounded Rectangle 8">
            <a:extLst>
              <a:ext uri="{FF2B5EF4-FFF2-40B4-BE49-F238E27FC236}">
                <a16:creationId xmlns:a16="http://schemas.microsoft.com/office/drawing/2014/main" id="{F4EA6CF1-7BA9-4858-A2BE-96DC437FC7B3}"/>
              </a:ext>
            </a:extLst>
          </p:cNvPr>
          <p:cNvSpPr/>
          <p:nvPr/>
        </p:nvSpPr>
        <p:spPr>
          <a:xfrm>
            <a:off x="4443895" y="2703398"/>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a:solidFill>
                <a:schemeClr val="tx1"/>
              </a:solidFill>
            </a:endParaRPr>
          </a:p>
        </p:txBody>
      </p:sp>
      <p:sp>
        <p:nvSpPr>
          <p:cNvPr id="14" name="Rounded Rectangle 9">
            <a:extLst>
              <a:ext uri="{FF2B5EF4-FFF2-40B4-BE49-F238E27FC236}">
                <a16:creationId xmlns:a16="http://schemas.microsoft.com/office/drawing/2014/main" id="{CA22C99E-876F-49D5-80C0-0C61E36D0C63}"/>
              </a:ext>
            </a:extLst>
          </p:cNvPr>
          <p:cNvSpPr/>
          <p:nvPr/>
        </p:nvSpPr>
        <p:spPr>
          <a:xfrm>
            <a:off x="325462" y="4759136"/>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a:solidFill>
                <a:schemeClr val="tx1"/>
              </a:solidFill>
            </a:endParaRPr>
          </a:p>
        </p:txBody>
      </p:sp>
      <p:sp>
        <p:nvSpPr>
          <p:cNvPr id="15" name="Rektangel 14">
            <a:extLst>
              <a:ext uri="{FF2B5EF4-FFF2-40B4-BE49-F238E27FC236}">
                <a16:creationId xmlns:a16="http://schemas.microsoft.com/office/drawing/2014/main" id="{EC338885-1C86-42FE-85EC-B12B9235B69C}"/>
              </a:ext>
            </a:extLst>
          </p:cNvPr>
          <p:cNvSpPr/>
          <p:nvPr/>
        </p:nvSpPr>
        <p:spPr>
          <a:xfrm>
            <a:off x="4430713" y="2857773"/>
            <a:ext cx="1993182" cy="1123384"/>
          </a:xfrm>
          <a:prstGeom prst="rect">
            <a:avLst/>
          </a:prstGeom>
        </p:spPr>
        <p:txBody>
          <a:bodyPr wrap="square">
            <a:spAutoFit/>
          </a:bodyPr>
          <a:lstStyle/>
          <a:p>
            <a:r>
              <a:rPr lang="nb-NO" sz="900" b="1"/>
              <a:t>Planlegg både testen og innsamling av </a:t>
            </a:r>
          </a:p>
          <a:p>
            <a:r>
              <a:rPr lang="nb-NO" sz="900" b="1"/>
              <a:t>informasjon</a:t>
            </a:r>
          </a:p>
          <a:p>
            <a:pPr marL="171450" indent="-171450">
              <a:buFont typeface="Arial" panose="020B0604020202020204" pitchFamily="34" charset="0"/>
              <a:buChar char="•"/>
            </a:pPr>
            <a:r>
              <a:rPr lang="nb-NO" sz="800"/>
              <a:t>Hva? </a:t>
            </a:r>
          </a:p>
          <a:p>
            <a:pPr marL="171450" indent="-171450">
              <a:buFont typeface="Arial" panose="020B0604020202020204" pitchFamily="34" charset="0"/>
              <a:buChar char="•"/>
            </a:pPr>
            <a:r>
              <a:rPr lang="nb-NO" sz="800"/>
              <a:t>Hvem?</a:t>
            </a:r>
          </a:p>
          <a:p>
            <a:pPr marL="171450" indent="-171450">
              <a:buFont typeface="Arial" panose="020B0604020202020204" pitchFamily="34" charset="0"/>
              <a:buChar char="•"/>
            </a:pPr>
            <a:r>
              <a:rPr lang="nb-NO" sz="800"/>
              <a:t>Hvor ?</a:t>
            </a:r>
          </a:p>
          <a:p>
            <a:pPr marL="171450" indent="-171450">
              <a:buFont typeface="Arial" panose="020B0604020202020204" pitchFamily="34" charset="0"/>
              <a:buChar char="•"/>
            </a:pPr>
            <a:r>
              <a:rPr lang="nb-NO" sz="800"/>
              <a:t>Når?</a:t>
            </a:r>
          </a:p>
          <a:p>
            <a:pPr marL="171450" indent="-171450">
              <a:buFont typeface="Arial" panose="020B0604020202020204" pitchFamily="34" charset="0"/>
              <a:buChar char="•"/>
            </a:pPr>
            <a:r>
              <a:rPr lang="nb-NO" sz="800"/>
              <a:t>Hvordan?</a:t>
            </a:r>
          </a:p>
        </p:txBody>
      </p:sp>
      <p:sp>
        <p:nvSpPr>
          <p:cNvPr id="16" name="Rektangel 15">
            <a:extLst>
              <a:ext uri="{FF2B5EF4-FFF2-40B4-BE49-F238E27FC236}">
                <a16:creationId xmlns:a16="http://schemas.microsoft.com/office/drawing/2014/main" id="{DF3B4C08-ED30-47C3-92FE-D67C224BC18B}"/>
              </a:ext>
            </a:extLst>
          </p:cNvPr>
          <p:cNvSpPr/>
          <p:nvPr/>
        </p:nvSpPr>
        <p:spPr>
          <a:xfrm>
            <a:off x="325461" y="2857773"/>
            <a:ext cx="1829688" cy="1585049"/>
          </a:xfrm>
          <a:prstGeom prst="rect">
            <a:avLst/>
          </a:prstGeom>
        </p:spPr>
        <p:txBody>
          <a:bodyPr wrap="square" rIns="0">
            <a:spAutoFit/>
          </a:bodyPr>
          <a:lstStyle/>
          <a:p>
            <a:r>
              <a:rPr lang="nb-NO" sz="900" b="1"/>
              <a:t>Neste skritt besluttes</a:t>
            </a:r>
          </a:p>
          <a:p>
            <a:pPr marL="285750" indent="-285750">
              <a:buFont typeface="+mj-lt"/>
              <a:buAutoNum type="romanLcPeriod"/>
            </a:pPr>
            <a:r>
              <a:rPr lang="nb-NO" sz="800"/>
              <a:t>Testen er vellykket: Test hypotesen på flere   og/eller under andre omstendigheter eller betingelser.</a:t>
            </a:r>
          </a:p>
          <a:p>
            <a:pPr marL="285750" indent="-285750">
              <a:buFont typeface="+mj-lt"/>
              <a:buAutoNum type="romanLcPeriod"/>
            </a:pPr>
            <a:r>
              <a:rPr lang="nb-NO" sz="800"/>
              <a:t>Testen er delvis vellykket : Endre eller juster hypotesen.</a:t>
            </a:r>
          </a:p>
          <a:p>
            <a:pPr marL="285750" indent="-285750">
              <a:buFont typeface="+mj-lt"/>
              <a:buAutoNum type="romanLcPeriod"/>
            </a:pPr>
            <a:r>
              <a:rPr lang="nb-NO" sz="800"/>
              <a:t>Testen er ikke vellykket: Forkast hypotesen og utarbeid en ny hypotese.</a:t>
            </a:r>
          </a:p>
        </p:txBody>
      </p:sp>
      <p:sp>
        <p:nvSpPr>
          <p:cNvPr id="17" name="Rektangel 16">
            <a:extLst>
              <a:ext uri="{FF2B5EF4-FFF2-40B4-BE49-F238E27FC236}">
                <a16:creationId xmlns:a16="http://schemas.microsoft.com/office/drawing/2014/main" id="{942E9B22-0A4B-4F41-AE52-5542357D9FEC}"/>
              </a:ext>
            </a:extLst>
          </p:cNvPr>
          <p:cNvSpPr/>
          <p:nvPr/>
        </p:nvSpPr>
        <p:spPr>
          <a:xfrm>
            <a:off x="324078" y="5073568"/>
            <a:ext cx="1585561" cy="1215717"/>
          </a:xfrm>
          <a:prstGeom prst="rect">
            <a:avLst/>
          </a:prstGeom>
        </p:spPr>
        <p:txBody>
          <a:bodyPr wrap="square">
            <a:spAutoFit/>
          </a:bodyPr>
          <a:lstStyle/>
          <a:p>
            <a:r>
              <a:rPr lang="nb-NO" sz="900" b="1"/>
              <a:t>Analyser og lær</a:t>
            </a:r>
          </a:p>
          <a:p>
            <a:pPr marL="171450" indent="-171450">
              <a:buFont typeface="Arial" panose="020B0604020202020204" pitchFamily="34" charset="0"/>
              <a:buChar char="•"/>
            </a:pPr>
            <a:r>
              <a:rPr lang="nb-NO" sz="800"/>
              <a:t>Sammenlign resultatet av testen med arbeidshypotesen</a:t>
            </a:r>
          </a:p>
          <a:p>
            <a:pPr marL="171450" indent="-171450">
              <a:buFont typeface="Arial" panose="020B0604020202020204" pitchFamily="34" charset="0"/>
              <a:buChar char="•"/>
            </a:pPr>
            <a:r>
              <a:rPr lang="nb-NO" sz="800"/>
              <a:t>Gikk det som forventet? Hva gikk  ikke som forventet? Hvorfor?</a:t>
            </a:r>
          </a:p>
          <a:p>
            <a:pPr marL="171450" indent="-171450">
              <a:buFont typeface="Arial" panose="020B0604020202020204" pitchFamily="34" charset="0"/>
              <a:buChar char="•"/>
            </a:pPr>
            <a:r>
              <a:rPr lang="nb-NO" sz="800"/>
              <a:t>Hva lærte du?  </a:t>
            </a:r>
          </a:p>
        </p:txBody>
      </p:sp>
      <p:pic>
        <p:nvPicPr>
          <p:cNvPr id="18" name="Picture 2">
            <a:extLst>
              <a:ext uri="{FF2B5EF4-FFF2-40B4-BE49-F238E27FC236}">
                <a16:creationId xmlns:a16="http://schemas.microsoft.com/office/drawing/2014/main" id="{4AA6454C-A9E5-48D0-8778-E601ED9C2D05}"/>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bwMode="auto">
          <a:xfrm rot="5400000">
            <a:off x="4535996" y="4848260"/>
            <a:ext cx="507517" cy="3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Rounded Rectangle 10">
            <a:extLst>
              <a:ext uri="{FF2B5EF4-FFF2-40B4-BE49-F238E27FC236}">
                <a16:creationId xmlns:a16="http://schemas.microsoft.com/office/drawing/2014/main" id="{FD8C47E9-9318-456B-B111-704E8A0B9426}"/>
              </a:ext>
            </a:extLst>
          </p:cNvPr>
          <p:cNvSpPr/>
          <p:nvPr/>
        </p:nvSpPr>
        <p:spPr>
          <a:xfrm>
            <a:off x="4443895" y="4759136"/>
            <a:ext cx="3960000" cy="19800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b-NO" sz="800" b="1">
              <a:solidFill>
                <a:schemeClr val="tx1"/>
              </a:solidFill>
            </a:endParaRPr>
          </a:p>
        </p:txBody>
      </p:sp>
      <p:sp>
        <p:nvSpPr>
          <p:cNvPr id="20" name="Rektangel 19">
            <a:extLst>
              <a:ext uri="{FF2B5EF4-FFF2-40B4-BE49-F238E27FC236}">
                <a16:creationId xmlns:a16="http://schemas.microsoft.com/office/drawing/2014/main" id="{B2E88B60-DFAB-4414-9F07-68F25B2F8B21}"/>
              </a:ext>
            </a:extLst>
          </p:cNvPr>
          <p:cNvSpPr/>
          <p:nvPr/>
        </p:nvSpPr>
        <p:spPr>
          <a:xfrm>
            <a:off x="4430713" y="5044136"/>
            <a:ext cx="1871414" cy="1615827"/>
          </a:xfrm>
          <a:prstGeom prst="rect">
            <a:avLst/>
          </a:prstGeom>
        </p:spPr>
        <p:txBody>
          <a:bodyPr wrap="square">
            <a:spAutoFit/>
          </a:bodyPr>
          <a:lstStyle/>
          <a:p>
            <a:endParaRPr lang="nb-NO" sz="900" b="1"/>
          </a:p>
          <a:p>
            <a:endParaRPr lang="nb-NO" sz="900" b="1"/>
          </a:p>
          <a:p>
            <a:r>
              <a:rPr lang="nb-NO" sz="900" b="1"/>
              <a:t>Utfør testen</a:t>
            </a:r>
          </a:p>
          <a:p>
            <a:pPr marL="171450" indent="-171450">
              <a:buFont typeface="Arial" panose="020B0604020202020204" pitchFamily="34" charset="0"/>
              <a:buChar char="•"/>
            </a:pPr>
            <a:r>
              <a:rPr lang="nb-NO" sz="800"/>
              <a:t>Kan det planlagte gjennomføres?</a:t>
            </a:r>
          </a:p>
          <a:p>
            <a:pPr marL="171450" indent="-171450">
              <a:buFont typeface="Arial" panose="020B0604020202020204" pitchFamily="34" charset="0"/>
              <a:buChar char="•"/>
            </a:pPr>
            <a:r>
              <a:rPr lang="nb-NO" sz="800"/>
              <a:t>Beskriv hva som faktisk skjedde under  testen, og eventuelle uforutsette problemer og hendelser </a:t>
            </a:r>
          </a:p>
          <a:p>
            <a:pPr marL="171450" indent="-171450">
              <a:buFont typeface="Arial" panose="020B0604020202020204" pitchFamily="34" charset="0"/>
              <a:buChar char="•"/>
            </a:pPr>
            <a:r>
              <a:rPr lang="nb-NO" sz="800"/>
              <a:t>Noter eventuelle resultater    eller data som er samlet inn i forbindelse med testen </a:t>
            </a:r>
          </a:p>
        </p:txBody>
      </p:sp>
      <p:sp>
        <p:nvSpPr>
          <p:cNvPr id="21" name="TekstSylinder 20">
            <a:extLst>
              <a:ext uri="{FF2B5EF4-FFF2-40B4-BE49-F238E27FC236}">
                <a16:creationId xmlns:a16="http://schemas.microsoft.com/office/drawing/2014/main" id="{8F84FD79-31F7-4494-A697-0160F2CF4FFF}"/>
              </a:ext>
            </a:extLst>
          </p:cNvPr>
          <p:cNvSpPr txBox="1"/>
          <p:nvPr/>
        </p:nvSpPr>
        <p:spPr>
          <a:xfrm>
            <a:off x="4917580" y="4117714"/>
            <a:ext cx="483937" cy="369332"/>
          </a:xfrm>
          <a:prstGeom prst="rect">
            <a:avLst/>
          </a:prstGeom>
          <a:noFill/>
        </p:spPr>
        <p:txBody>
          <a:bodyPr wrap="square" rtlCol="0">
            <a:spAutoFit/>
          </a:bodyPr>
          <a:lstStyle/>
          <a:p>
            <a:pPr algn="ctr"/>
            <a:r>
              <a:rPr lang="nb-NO" b="1">
                <a:solidFill>
                  <a:schemeClr val="accent2"/>
                </a:solidFill>
              </a:rPr>
              <a:t>P</a:t>
            </a:r>
          </a:p>
        </p:txBody>
      </p:sp>
      <p:sp>
        <p:nvSpPr>
          <p:cNvPr id="22" name="TekstSylinder 21">
            <a:extLst>
              <a:ext uri="{FF2B5EF4-FFF2-40B4-BE49-F238E27FC236}">
                <a16:creationId xmlns:a16="http://schemas.microsoft.com/office/drawing/2014/main" id="{B6028B60-4970-4DFB-95AC-FB95F473A6A5}"/>
              </a:ext>
            </a:extLst>
          </p:cNvPr>
          <p:cNvSpPr txBox="1"/>
          <p:nvPr/>
        </p:nvSpPr>
        <p:spPr>
          <a:xfrm>
            <a:off x="4917580" y="4825594"/>
            <a:ext cx="483937" cy="369332"/>
          </a:xfrm>
          <a:prstGeom prst="rect">
            <a:avLst/>
          </a:prstGeom>
          <a:noFill/>
        </p:spPr>
        <p:txBody>
          <a:bodyPr wrap="square" rtlCol="0">
            <a:spAutoFit/>
          </a:bodyPr>
          <a:lstStyle/>
          <a:p>
            <a:pPr algn="ctr"/>
            <a:r>
              <a:rPr lang="nb-NO" b="1">
                <a:solidFill>
                  <a:schemeClr val="accent2"/>
                </a:solidFill>
              </a:rPr>
              <a:t>D</a:t>
            </a:r>
          </a:p>
        </p:txBody>
      </p:sp>
      <p:sp>
        <p:nvSpPr>
          <p:cNvPr id="23" name="TekstSylinder 22">
            <a:extLst>
              <a:ext uri="{FF2B5EF4-FFF2-40B4-BE49-F238E27FC236}">
                <a16:creationId xmlns:a16="http://schemas.microsoft.com/office/drawing/2014/main" id="{D03BB7F6-BA14-49CE-9DD0-EE5D43741639}"/>
              </a:ext>
            </a:extLst>
          </p:cNvPr>
          <p:cNvSpPr txBox="1"/>
          <p:nvPr/>
        </p:nvSpPr>
        <p:spPr>
          <a:xfrm>
            <a:off x="3243987" y="4825594"/>
            <a:ext cx="585564" cy="369332"/>
          </a:xfrm>
          <a:prstGeom prst="rect">
            <a:avLst/>
          </a:prstGeom>
          <a:noFill/>
        </p:spPr>
        <p:txBody>
          <a:bodyPr wrap="square" rtlCol="0">
            <a:spAutoFit/>
          </a:bodyPr>
          <a:lstStyle/>
          <a:p>
            <a:pPr algn="ctr"/>
            <a:r>
              <a:rPr lang="nb-NO" b="1">
                <a:solidFill>
                  <a:schemeClr val="accent2"/>
                </a:solidFill>
              </a:rPr>
              <a:t>S</a:t>
            </a:r>
          </a:p>
        </p:txBody>
      </p:sp>
      <p:sp>
        <p:nvSpPr>
          <p:cNvPr id="24" name="TekstSylinder 23">
            <a:extLst>
              <a:ext uri="{FF2B5EF4-FFF2-40B4-BE49-F238E27FC236}">
                <a16:creationId xmlns:a16="http://schemas.microsoft.com/office/drawing/2014/main" id="{B7034DF9-D354-45AE-907A-376753DCA2F1}"/>
              </a:ext>
            </a:extLst>
          </p:cNvPr>
          <p:cNvSpPr txBox="1"/>
          <p:nvPr/>
        </p:nvSpPr>
        <p:spPr>
          <a:xfrm>
            <a:off x="3248153" y="4113842"/>
            <a:ext cx="585564" cy="369332"/>
          </a:xfrm>
          <a:prstGeom prst="rect">
            <a:avLst/>
          </a:prstGeom>
          <a:noFill/>
        </p:spPr>
        <p:txBody>
          <a:bodyPr wrap="square" rtlCol="0">
            <a:spAutoFit/>
          </a:bodyPr>
          <a:lstStyle/>
          <a:p>
            <a:pPr algn="ctr"/>
            <a:r>
              <a:rPr lang="nb-NO" b="1">
                <a:solidFill>
                  <a:schemeClr val="accent2"/>
                </a:solidFill>
              </a:rPr>
              <a:t>A</a:t>
            </a:r>
          </a:p>
        </p:txBody>
      </p:sp>
      <p:cxnSp>
        <p:nvCxnSpPr>
          <p:cNvPr id="25" name="Rett linje 24">
            <a:extLst>
              <a:ext uri="{FF2B5EF4-FFF2-40B4-BE49-F238E27FC236}">
                <a16:creationId xmlns:a16="http://schemas.microsoft.com/office/drawing/2014/main" id="{3792E4CA-DA73-46F1-A282-5A1B86DE51CF}"/>
              </a:ext>
            </a:extLst>
          </p:cNvPr>
          <p:cNvCxnSpPr/>
          <p:nvPr/>
        </p:nvCxnSpPr>
        <p:spPr>
          <a:xfrm flipH="1">
            <a:off x="2155149" y="2703398"/>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26" name="Rett linje 25">
            <a:extLst>
              <a:ext uri="{FF2B5EF4-FFF2-40B4-BE49-F238E27FC236}">
                <a16:creationId xmlns:a16="http://schemas.microsoft.com/office/drawing/2014/main" id="{AFD72FCB-AC5C-4B30-9A69-BB67703CFECB}"/>
              </a:ext>
            </a:extLst>
          </p:cNvPr>
          <p:cNvCxnSpPr/>
          <p:nvPr/>
        </p:nvCxnSpPr>
        <p:spPr>
          <a:xfrm flipH="1">
            <a:off x="6302127" y="2703398"/>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27" name="Rett linje 26">
            <a:extLst>
              <a:ext uri="{FF2B5EF4-FFF2-40B4-BE49-F238E27FC236}">
                <a16:creationId xmlns:a16="http://schemas.microsoft.com/office/drawing/2014/main" id="{1DEA1B4B-7B00-4CA2-8D01-382E6725A7E9}"/>
              </a:ext>
            </a:extLst>
          </p:cNvPr>
          <p:cNvCxnSpPr/>
          <p:nvPr/>
        </p:nvCxnSpPr>
        <p:spPr>
          <a:xfrm flipH="1">
            <a:off x="6302127" y="4759136"/>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28" name="Rett linje 27">
            <a:extLst>
              <a:ext uri="{FF2B5EF4-FFF2-40B4-BE49-F238E27FC236}">
                <a16:creationId xmlns:a16="http://schemas.microsoft.com/office/drawing/2014/main" id="{26883B45-CD55-4783-9731-9268A587DA1E}"/>
              </a:ext>
            </a:extLst>
          </p:cNvPr>
          <p:cNvCxnSpPr/>
          <p:nvPr/>
        </p:nvCxnSpPr>
        <p:spPr>
          <a:xfrm flipH="1">
            <a:off x="2155149" y="4759136"/>
            <a:ext cx="0" cy="1980000"/>
          </a:xfrm>
          <a:prstGeom prst="lin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cxnSp>
      <p:pic>
        <p:nvPicPr>
          <p:cNvPr id="29" name="Bilde 28">
            <a:extLst>
              <a:ext uri="{FF2B5EF4-FFF2-40B4-BE49-F238E27FC236}">
                <a16:creationId xmlns:a16="http://schemas.microsoft.com/office/drawing/2014/main" id="{A5E0E0F8-3B3A-4007-82FC-0EAB2D4D39B8}"/>
              </a:ext>
            </a:extLst>
          </p:cNvPr>
          <p:cNvPicPr>
            <a:picLocks noChangeAspect="1"/>
          </p:cNvPicPr>
          <p:nvPr/>
        </p:nvPicPr>
        <p:blipFill>
          <a:blip r:embed="rId5"/>
          <a:stretch>
            <a:fillRect/>
          </a:stretch>
        </p:blipFill>
        <p:spPr>
          <a:xfrm>
            <a:off x="8096765" y="251999"/>
            <a:ext cx="994726" cy="994726"/>
          </a:xfrm>
          <a:prstGeom prst="rect">
            <a:avLst/>
          </a:prstGeom>
        </p:spPr>
      </p:pic>
      <p:sp>
        <p:nvSpPr>
          <p:cNvPr id="11" name="Rounded Rectangle 5">
            <a:extLst>
              <a:ext uri="{FF2B5EF4-FFF2-40B4-BE49-F238E27FC236}">
                <a16:creationId xmlns:a16="http://schemas.microsoft.com/office/drawing/2014/main" id="{2A749157-67C7-4804-B1E8-80DB3496DDD1}"/>
              </a:ext>
            </a:extLst>
          </p:cNvPr>
          <p:cNvSpPr/>
          <p:nvPr/>
        </p:nvSpPr>
        <p:spPr>
          <a:xfrm>
            <a:off x="6806183" y="1430246"/>
            <a:ext cx="1656182" cy="111612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b-NO" sz="800">
                <a:solidFill>
                  <a:schemeClr val="tx1"/>
                </a:solidFill>
              </a:rPr>
              <a:t>Test nummer:</a:t>
            </a:r>
          </a:p>
          <a:p>
            <a:r>
              <a:rPr lang="nb-NO">
                <a:solidFill>
                  <a:schemeClr val="tx1"/>
                </a:solidFill>
              </a:rPr>
              <a:t>1</a:t>
            </a:r>
          </a:p>
        </p:txBody>
      </p:sp>
    </p:spTree>
    <p:extLst>
      <p:ext uri="{BB962C8B-B14F-4D97-AF65-F5344CB8AC3E}">
        <p14:creationId xmlns:p14="http://schemas.microsoft.com/office/powerpoint/2010/main" val="9656089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58409E7-5D96-44EB-9F69-11E9487991AB}"/>
              </a:ext>
            </a:extLst>
          </p:cNvPr>
          <p:cNvSpPr>
            <a:spLocks noGrp="1"/>
          </p:cNvSpPr>
          <p:nvPr>
            <p:ph type="title"/>
          </p:nvPr>
        </p:nvSpPr>
        <p:spPr/>
        <p:txBody>
          <a:bodyPr/>
          <a:lstStyle/>
          <a:p>
            <a:r>
              <a:rPr lang="nb-NO"/>
              <a:t>Implementer</a:t>
            </a:r>
          </a:p>
        </p:txBody>
      </p:sp>
      <p:sp>
        <p:nvSpPr>
          <p:cNvPr id="3" name="Plassholder for innhold 2">
            <a:extLst>
              <a:ext uri="{FF2B5EF4-FFF2-40B4-BE49-F238E27FC236}">
                <a16:creationId xmlns:a16="http://schemas.microsoft.com/office/drawing/2014/main" id="{DD4D894B-BC95-4367-A2B4-0DB567818711}"/>
              </a:ext>
            </a:extLst>
          </p:cNvPr>
          <p:cNvSpPr>
            <a:spLocks noGrp="1"/>
          </p:cNvSpPr>
          <p:nvPr>
            <p:ph idx="1"/>
          </p:nvPr>
        </p:nvSpPr>
        <p:spPr>
          <a:xfrm>
            <a:off x="613838" y="2204864"/>
            <a:ext cx="8229600" cy="1584176"/>
          </a:xfrm>
        </p:spPr>
        <p:txBody>
          <a:bodyPr/>
          <a:lstStyle/>
          <a:p>
            <a:r>
              <a:rPr lang="nb-NO" sz="1800"/>
              <a:t>Når tiltakene er testet i større skala og i forskjellige settinger har vist resultat, så kan tiltaket implementeres</a:t>
            </a:r>
          </a:p>
          <a:p>
            <a:r>
              <a:rPr lang="nb-NO" sz="1800"/>
              <a:t>Lag en implementeringsplan og mulig en kommunikasjonsplan for implementeringen. Det øker sannsynligheten for en varig endring.</a:t>
            </a:r>
          </a:p>
        </p:txBody>
      </p:sp>
      <p:pic>
        <p:nvPicPr>
          <p:cNvPr id="4" name="Bilde 3">
            <a:extLst>
              <a:ext uri="{FF2B5EF4-FFF2-40B4-BE49-F238E27FC236}">
                <a16:creationId xmlns:a16="http://schemas.microsoft.com/office/drawing/2014/main" id="{8BDFAA33-DC00-4E88-B9C9-73AFF98112E8}"/>
              </a:ext>
            </a:extLst>
          </p:cNvPr>
          <p:cNvPicPr>
            <a:picLocks noChangeAspect="1"/>
          </p:cNvPicPr>
          <p:nvPr/>
        </p:nvPicPr>
        <p:blipFill>
          <a:blip r:embed="rId2"/>
          <a:stretch>
            <a:fillRect/>
          </a:stretch>
        </p:blipFill>
        <p:spPr>
          <a:xfrm>
            <a:off x="7812360" y="193204"/>
            <a:ext cx="1017711" cy="1224434"/>
          </a:xfrm>
          <a:prstGeom prst="rect">
            <a:avLst/>
          </a:prstGeom>
        </p:spPr>
      </p:pic>
    </p:spTree>
    <p:extLst>
      <p:ext uri="{BB962C8B-B14F-4D97-AF65-F5344CB8AC3E}">
        <p14:creationId xmlns:p14="http://schemas.microsoft.com/office/powerpoint/2010/main" val="36939819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0.1160"/>
  <p:tag name="AS_RELEASE_DATE" val="2023.07.31"/>
  <p:tag name="AS_TITLE" val="Aspose.Slides for Java"/>
  <p:tag name="AS_VERSION" val="23.7"/>
</p:tagLst>
</file>

<file path=ppt/theme/theme1.xml><?xml version="1.0" encoding="utf-8"?>
<a:theme xmlns:a="http://schemas.openxmlformats.org/drawingml/2006/main" name="Standard utforming">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utforming">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utform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utform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utform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utform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utform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utform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utform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5E15939C0C2474A85ADF2F6CFB1B551" ma:contentTypeVersion="12" ma:contentTypeDescription="Opprett et nytt dokument." ma:contentTypeScope="" ma:versionID="ac9de602311272d436f29e9ba362654f">
  <xsd:schema xmlns:xsd="http://www.w3.org/2001/XMLSchema" xmlns:xs="http://www.w3.org/2001/XMLSchema" xmlns:p="http://schemas.microsoft.com/office/2006/metadata/properties" xmlns:ns2="7c601bf1-3263-4d79-acb6-259a832ad8fa" xmlns:ns3="10b01936-cbd8-4144-9c21-1e0086749fb0" targetNamespace="http://schemas.microsoft.com/office/2006/metadata/properties" ma:root="true" ma:fieldsID="2cc2694eadbdf277309312489bc2d5ef" ns2:_="" ns3:_="">
    <xsd:import namespace="7c601bf1-3263-4d79-acb6-259a832ad8fa"/>
    <xsd:import namespace="10b01936-cbd8-4144-9c21-1e0086749fb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601bf1-3263-4d79-acb6-259a832ad8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demerkelapper" ma:readOnly="false" ma:fieldId="{5cf76f15-5ced-4ddc-b409-7134ff3c332f}" ma:taxonomyMulti="true" ma:sspId="9ea7ea9d-a6ab-4abd-80e0-0faecda8377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0b01936-cbd8-4144-9c21-1e0086749fb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27a40108-9156-43f3-a236-53ae3036e076}" ma:internalName="TaxCatchAll" ma:showField="CatchAllData" ma:web="10b01936-cbd8-4144-9c21-1e0086749f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0b01936-cbd8-4144-9c21-1e0086749fb0" xsi:nil="true"/>
    <lcf76f155ced4ddcb4097134ff3c332f xmlns="7c601bf1-3263-4d79-acb6-259a832ad8f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C118EEB-C44A-4DF6-965D-C933FEF9B0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601bf1-3263-4d79-acb6-259a832ad8fa"/>
    <ds:schemaRef ds:uri="10b01936-cbd8-4144-9c21-1e0086749f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2CEBBC-30AF-4279-8FBA-805220791D30}">
  <ds:schemaRefs>
    <ds:schemaRef ds:uri="http://schemas.microsoft.com/sharepoint/v3/contenttype/forms"/>
  </ds:schemaRefs>
</ds:datastoreItem>
</file>

<file path=customXml/itemProps3.xml><?xml version="1.0" encoding="utf-8"?>
<ds:datastoreItem xmlns:ds="http://schemas.openxmlformats.org/officeDocument/2006/customXml" ds:itemID="{093391FB-6B94-48C4-A476-38A322443159}">
  <ds:schemaRefs>
    <ds:schemaRef ds:uri="http://schemas.microsoft.com/office/2006/documentManagement/types"/>
    <ds:schemaRef ds:uri="http://purl.org/dc/elements/1.1/"/>
    <ds:schemaRef ds:uri="http://schemas.openxmlformats.org/package/2006/metadata/core-properties"/>
    <ds:schemaRef ds:uri="7c601bf1-3263-4d79-acb6-259a832ad8fa"/>
    <ds:schemaRef ds:uri="http://purl.org/dc/terms/"/>
    <ds:schemaRef ds:uri="http://schemas.microsoft.com/office/infopath/2007/PartnerControls"/>
    <ds:schemaRef ds:uri="10b01936-cbd8-4144-9c21-1e0086749fb0"/>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15631</TotalTime>
  <Words>1377</Words>
  <Application>Microsoft Office PowerPoint</Application>
  <PresentationFormat>Skjermfremvisning (4:3)</PresentationFormat>
  <Paragraphs>137</Paragraphs>
  <Slides>11</Slides>
  <Notes>8</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11</vt:i4>
      </vt:variant>
    </vt:vector>
  </HeadingPairs>
  <TitlesOfParts>
    <vt:vector size="15" baseType="lpstr">
      <vt:lpstr>Arial</vt:lpstr>
      <vt:lpstr>Calibri</vt:lpstr>
      <vt:lpstr>Wingdings</vt:lpstr>
      <vt:lpstr>Standard utforming</vt:lpstr>
      <vt:lpstr>Veileder til handlingsplan etter ForBedring</vt:lpstr>
      <vt:lpstr>Rapportering av handlingsplaner: </vt:lpstr>
      <vt:lpstr>Stopp å forstå problemet</vt:lpstr>
      <vt:lpstr>Etabler forbedringsteam</vt:lpstr>
      <vt:lpstr>Sett SMART mål</vt:lpstr>
      <vt:lpstr>Definer indikatorer</vt:lpstr>
      <vt:lpstr>Utred og test tiltak</vt:lpstr>
      <vt:lpstr>Test tiltak i PDSA småskalatest</vt:lpstr>
      <vt:lpstr>Implementer</vt:lpstr>
      <vt:lpstr>Oppfølging</vt:lpstr>
      <vt:lpstr>Hva kjennetegner de som lykkes?</vt:lpstr>
    </vt:vector>
  </TitlesOfParts>
  <Company>Helse Nord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Arbeidsplan for gruppe:</dc:title>
  <dc:creator>oan0609unn</dc:creator>
  <cp:lastModifiedBy>Hegerberg Nikoline</cp:lastModifiedBy>
  <cp:revision>214</cp:revision>
  <cp:lastPrinted>2020-11-13T07:39:32Z</cp:lastPrinted>
  <dcterms:created xsi:type="dcterms:W3CDTF">2011-05-03T08:12:00Z</dcterms:created>
  <dcterms:modified xsi:type="dcterms:W3CDTF">2025-03-06T09:40:05Z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0x01010095E15939C0C2474A85ADF2F6CFB1B551</vt:lpwstr>
  </property>
  <property fmtid="{D5CDD505-2E9C-101B-9397-08002B2CF9AE}" pid="3" name="MediaServiceImageTags">
    <vt:lpwstr/>
  </property>
</Properties>
</file>